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2" r:id="rId2"/>
  </p:sldMasterIdLst>
  <p:notesMasterIdLst>
    <p:notesMasterId r:id="rId57"/>
  </p:notesMasterIdLst>
  <p:sldIdLst>
    <p:sldId id="1048" r:id="rId3"/>
    <p:sldId id="259" r:id="rId4"/>
    <p:sldId id="428" r:id="rId5"/>
    <p:sldId id="425" r:id="rId6"/>
    <p:sldId id="1059" r:id="rId7"/>
    <p:sldId id="1060" r:id="rId8"/>
    <p:sldId id="450" r:id="rId9"/>
    <p:sldId id="1040" r:id="rId10"/>
    <p:sldId id="1042" r:id="rId11"/>
    <p:sldId id="1043" r:id="rId12"/>
    <p:sldId id="1045" r:id="rId13"/>
    <p:sldId id="1047" r:id="rId14"/>
    <p:sldId id="1037" r:id="rId15"/>
    <p:sldId id="1054" r:id="rId16"/>
    <p:sldId id="1055" r:id="rId17"/>
    <p:sldId id="1056" r:id="rId18"/>
    <p:sldId id="1057" r:id="rId19"/>
    <p:sldId id="1058" r:id="rId20"/>
    <p:sldId id="1013" r:id="rId21"/>
    <p:sldId id="1053" r:id="rId22"/>
    <p:sldId id="1028" r:id="rId23"/>
    <p:sldId id="1014" r:id="rId24"/>
    <p:sldId id="1035" r:id="rId25"/>
    <p:sldId id="1038" r:id="rId26"/>
    <p:sldId id="1031" r:id="rId27"/>
    <p:sldId id="426" r:id="rId28"/>
    <p:sldId id="1021" r:id="rId29"/>
    <p:sldId id="1022" r:id="rId30"/>
    <p:sldId id="422" r:id="rId31"/>
    <p:sldId id="1024" r:id="rId32"/>
    <p:sldId id="1025" r:id="rId33"/>
    <p:sldId id="1034" r:id="rId34"/>
    <p:sldId id="1026" r:id="rId35"/>
    <p:sldId id="1023" r:id="rId36"/>
    <p:sldId id="423" r:id="rId37"/>
    <p:sldId id="1015" r:id="rId38"/>
    <p:sldId id="1029" r:id="rId39"/>
    <p:sldId id="1051" r:id="rId40"/>
    <p:sldId id="1052" r:id="rId41"/>
    <p:sldId id="1049" r:id="rId42"/>
    <p:sldId id="1016" r:id="rId43"/>
    <p:sldId id="1018" r:id="rId44"/>
    <p:sldId id="392" r:id="rId45"/>
    <p:sldId id="393" r:id="rId46"/>
    <p:sldId id="394" r:id="rId47"/>
    <p:sldId id="435" r:id="rId48"/>
    <p:sldId id="436" r:id="rId49"/>
    <p:sldId id="445" r:id="rId50"/>
    <p:sldId id="438" r:id="rId51"/>
    <p:sldId id="439" r:id="rId52"/>
    <p:sldId id="322" r:id="rId53"/>
    <p:sldId id="440" r:id="rId54"/>
    <p:sldId id="1020" r:id="rId55"/>
    <p:sldId id="1050" r:id="rId56"/>
  </p:sldIdLst>
  <p:sldSz cx="12192000" cy="6858000"/>
  <p:notesSz cx="6858000" cy="9144000"/>
  <p:embeddedFontLst>
    <p:embeddedFont>
      <p:font typeface="Aharoni" panose="02010803020104030203" pitchFamily="2" charset="-79"/>
      <p:bold r:id="rId58"/>
    </p:embeddedFont>
    <p:embeddedFont>
      <p:font typeface="Algerian" panose="04020705040A02060702" pitchFamily="82" charset="0"/>
      <p:regular r:id="rId59"/>
    </p:embeddedFont>
    <p:embeddedFont>
      <p:font typeface="Arial Black" panose="020B0A04020102020204" pitchFamily="34" charset="0"/>
      <p:bold r:id="rId60"/>
    </p:embeddedFont>
    <p:embeddedFont>
      <p:font typeface="Arial Nova" panose="020B0504020202020204" pitchFamily="34" charset="0"/>
      <p:regular r:id="rId61"/>
      <p:bold r:id="rId62"/>
      <p:italic r:id="rId63"/>
      <p:boldItalic r:id="rId64"/>
    </p:embeddedFont>
    <p:embeddedFont>
      <p:font typeface="Avenir Next LT Pro" panose="020B0504020202020204" pitchFamily="34" charset="0"/>
      <p:regular r:id="rId65"/>
      <p:bold r:id="rId66"/>
      <p:italic r:id="rId67"/>
      <p:boldItalic r:id="rId68"/>
    </p:embeddedFont>
    <p:embeddedFont>
      <p:font typeface="Avenir Next LT Pro Light" panose="020B0304020202020204" pitchFamily="34" charset="0"/>
      <p:regular r:id="rId69"/>
      <p:italic r:id="rId70"/>
    </p:embeddedFon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Lato" panose="020F0502020204030203" pitchFamily="34" charset="0"/>
      <p:regular r:id="rId77"/>
      <p:bold r:id="rId78"/>
      <p:italic r:id="rId79"/>
      <p:boldItalic r:id="rId80"/>
    </p:embeddedFont>
    <p:embeddedFont>
      <p:font typeface="Sitka Subheading" pitchFamily="2" charset="0"/>
      <p:regular r:id="rId81"/>
      <p:bold r:id="rId82"/>
      <p:italic r:id="rId83"/>
      <p:boldItalic r:id="rId84"/>
    </p:embeddedFont>
    <p:embeddedFont>
      <p:font typeface="Tw Cen MT" panose="020B0602020104020603" pitchFamily="34" charset="0"/>
      <p:regular r:id="rId85"/>
      <p:bold r:id="rId86"/>
      <p:italic r:id="rId87"/>
      <p:boldItalic r:id="rId88"/>
    </p:embeddedFont>
    <p:embeddedFont>
      <p:font typeface="Verdana" panose="020B0604030504040204" pitchFamily="34" charset="0"/>
      <p:regular r:id="rId89"/>
      <p:bold r:id="rId90"/>
      <p:italic r:id="rId91"/>
      <p:boldItalic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Sewell" initials="WS" lastIdx="1" clrIdx="0">
    <p:extLst>
      <p:ext uri="{19B8F6BF-5375-455C-9EA6-DF929625EA0E}">
        <p15:presenceInfo xmlns:p15="http://schemas.microsoft.com/office/powerpoint/2012/main" userId="S::william.sewell@wgu.edu::1ff04b0f-39db-44f1-ba4b-2cbfd32b04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67" d="100"/>
          <a:sy n="67" d="100"/>
        </p:scale>
        <p:origin x="1002" y="72"/>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84" Type="http://schemas.openxmlformats.org/officeDocument/2006/relationships/font" Target="fonts/font27.fntdata"/><Relationship Id="rId89" Type="http://schemas.openxmlformats.org/officeDocument/2006/relationships/font" Target="fonts/font32.fntdata"/><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4.fntdata"/><Relationship Id="rId92" Type="http://schemas.openxmlformats.org/officeDocument/2006/relationships/font" Target="fonts/font3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font" Target="fonts/font22.fntdata"/><Relationship Id="rId87" Type="http://schemas.openxmlformats.org/officeDocument/2006/relationships/font" Target="fonts/font30.fntdata"/><Relationship Id="rId5" Type="http://schemas.openxmlformats.org/officeDocument/2006/relationships/slide" Target="slides/slide3.xml"/><Relationship Id="rId61" Type="http://schemas.openxmlformats.org/officeDocument/2006/relationships/font" Target="fonts/font4.fntdata"/><Relationship Id="rId82" Type="http://schemas.openxmlformats.org/officeDocument/2006/relationships/font" Target="fonts/font25.fntdata"/><Relationship Id="rId90" Type="http://schemas.openxmlformats.org/officeDocument/2006/relationships/font" Target="fonts/font33.fntdata"/><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font" Target="fonts/font28.fntdata"/><Relationship Id="rId93" Type="http://schemas.openxmlformats.org/officeDocument/2006/relationships/commentAuthors" Target="commentAuthors.xml"/><Relationship Id="rId98"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font" Target="fonts/font31.fntdata"/><Relationship Id="rId91" Type="http://schemas.openxmlformats.org/officeDocument/2006/relationships/font" Target="fonts/font34.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Sewell" userId="1ff04b0f-39db-44f1-ba4b-2cbfd32b0451" providerId="ADAL" clId="{5A319B01-0450-49CF-9E94-D2F39863DC3E}"/>
    <pc:docChg chg="modSld">
      <pc:chgData name="William Sewell" userId="1ff04b0f-39db-44f1-ba4b-2cbfd32b0451" providerId="ADAL" clId="{5A319B01-0450-49CF-9E94-D2F39863DC3E}" dt="2023-09-10T22:49:47.974" v="0" actId="1076"/>
      <pc:docMkLst>
        <pc:docMk/>
      </pc:docMkLst>
      <pc:sldChg chg="modSp mod">
        <pc:chgData name="William Sewell" userId="1ff04b0f-39db-44f1-ba4b-2cbfd32b0451" providerId="ADAL" clId="{5A319B01-0450-49CF-9E94-D2F39863DC3E}" dt="2023-09-10T22:49:47.974" v="0" actId="1076"/>
        <pc:sldMkLst>
          <pc:docMk/>
          <pc:sldMk cId="4209877541" sldId="394"/>
        </pc:sldMkLst>
        <pc:spChg chg="mod">
          <ac:chgData name="William Sewell" userId="1ff04b0f-39db-44f1-ba4b-2cbfd32b0451" providerId="ADAL" clId="{5A319B01-0450-49CF-9E94-D2F39863DC3E}" dt="2023-09-10T22:49:47.974" v="0" actId="1076"/>
          <ac:spMkLst>
            <pc:docMk/>
            <pc:sldMk cId="4209877541" sldId="394"/>
            <ac:spMk id="4" creationId="{49F729F6-586A-4843-B231-159E8484E1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A68B3-BB1B-471B-AAA9-D27BBEA8E94B}"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6E62B-0F73-4DB2-94D2-0ECEAE7169B4}" type="slidenum">
              <a:rPr lang="en-US" smtClean="0"/>
              <a:t>‹#›</a:t>
            </a:fld>
            <a:endParaRPr lang="en-US"/>
          </a:p>
        </p:txBody>
      </p:sp>
    </p:spTree>
    <p:extLst>
      <p:ext uri="{BB962C8B-B14F-4D97-AF65-F5344CB8AC3E}">
        <p14:creationId xmlns:p14="http://schemas.microsoft.com/office/powerpoint/2010/main" val="3081168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D205 SQL Sunday.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427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rubric page is Labs on Demand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176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rubric page is Labs on Demand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97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rubric page is Labs on Demand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823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Labs on Demand landing page.  It is a Virtual Machine, hosting Postgres.  Upper left: bring PgAdmin back to life with Lightning bolt or Display.  Upper right: Save your session.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25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Labs on Demand landing page.  It is a Virtual Machine, hosting Postgres.  Upper left: bring PgAdmin back to life with Lightning bolt or Display.  Upper right: Save your session.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899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Labs on Demand landing page.  It is a Virtual Machine, hosting Postgres.  Upper left: bring PgAdmin back to life with Lightning bolt or Display.  Upper right: Save your session.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191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Labs on Demand landing page.  It is a Virtual Machine, hosting Postgres.  Upper left: bring PgAdmin back to life with Lightning bolt or Display.  Upper right: Save your session.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496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Labs on Demand landing page.  It is a Virtual Machine, hosting Postgres.  Upper left: bring PgAdmin back to life with Lightning bolt or Display.  Upper right: Save your session.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054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Side-by-side comparison of the two databases: Churn and </a:t>
            </a:r>
            <a:r>
              <a:rPr lang="en-US" dirty="0" err="1"/>
              <a:t>Medical_data</a:t>
            </a:r>
            <a:r>
              <a:rPr lang="en-US" dirty="0"/>
              <a:t>.  Each has five tables.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591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discussing JOINs be aware of the following TIPs, TRICKs, and TRAPs.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44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847371" y="2940194"/>
            <a:ext cx="5486400" cy="3600450"/>
          </a:xfrm>
        </p:spPr>
        <p:txBody>
          <a:bodyPr/>
          <a:lstStyle/>
          <a:p>
            <a:r>
              <a:rPr lang="en-US" sz="1520" b="1"/>
              <a:t>MEETING NUMBER:  120 213 9260</a:t>
            </a:r>
          </a:p>
          <a:p>
            <a:r>
              <a:rPr lang="en-US" sz="1520" b="1"/>
              <a:t>MEETING PASSWORD: MNkF2iJW7j3</a:t>
            </a:r>
          </a:p>
          <a:p>
            <a:endParaRPr lang="en-US" sz="1520" b="1"/>
          </a:p>
          <a:p>
            <a:r>
              <a:rPr lang="en-US" sz="1520" b="1"/>
              <a:t>Occurs First Three Sundays of each month at 4:30pm Mountain time for 1 hour.</a:t>
            </a:r>
          </a:p>
          <a:p>
            <a:endParaRPr lang="en-US" sz="1520" b="1"/>
          </a:p>
          <a:p>
            <a:endParaRPr lang="en-US"/>
          </a:p>
          <a:p>
            <a:r>
              <a:rPr lang="en-US"/>
              <a:t>This is the meeting information.  We will meet at the same time with the same meeting number and Password for the first three Sundays of each month.  On the fourth Sunday of the month, I will not present but record the items we discussed and send out the recording and the PowerPoint slides.</a:t>
            </a:r>
          </a:p>
        </p:txBody>
      </p:sp>
      <p:sp>
        <p:nvSpPr>
          <p:cNvPr id="4" name="Slide Number Placeholder 3"/>
          <p:cNvSpPr>
            <a:spLocks noGrp="1"/>
          </p:cNvSpPr>
          <p:nvPr>
            <p:ph type="sldNum" sz="quarter" idx="5"/>
          </p:nvPr>
        </p:nvSpPr>
        <p:spPr/>
        <p:txBody>
          <a:bodyPr/>
          <a:lstStyle/>
          <a:p>
            <a:fld id="{4C86E62B-0F73-4DB2-94D2-0ECEAE7169B4}" type="slidenum">
              <a:rPr lang="en-US" smtClean="0"/>
              <a:t>2</a:t>
            </a:fld>
            <a:endParaRPr lang="en-US"/>
          </a:p>
        </p:txBody>
      </p:sp>
      <p:pic>
        <p:nvPicPr>
          <p:cNvPr id="6" name="Picture 5">
            <a:extLst>
              <a:ext uri="{FF2B5EF4-FFF2-40B4-BE49-F238E27FC236}">
                <a16:creationId xmlns:a16="http://schemas.microsoft.com/office/drawing/2014/main" id="{47AFFB61-7C7A-4CEC-925B-3B6EF7D782AB}"/>
              </a:ext>
            </a:extLst>
          </p:cNvPr>
          <p:cNvPicPr>
            <a:picLocks noChangeAspect="1"/>
          </p:cNvPicPr>
          <p:nvPr/>
        </p:nvPicPr>
        <p:blipFill>
          <a:blip r:embed="rId3"/>
          <a:stretch>
            <a:fillRect/>
          </a:stretch>
        </p:blipFill>
        <p:spPr>
          <a:xfrm>
            <a:off x="1102548" y="242887"/>
            <a:ext cx="5231223" cy="2465589"/>
          </a:xfrm>
          <a:prstGeom prst="rect">
            <a:avLst/>
          </a:prstGeom>
        </p:spPr>
      </p:pic>
      <p:sp>
        <p:nvSpPr>
          <p:cNvPr id="11" name="Rectangle 1">
            <a:extLst>
              <a:ext uri="{FF2B5EF4-FFF2-40B4-BE49-F238E27FC236}">
                <a16:creationId xmlns:a16="http://schemas.microsoft.com/office/drawing/2014/main" id="{E4ADFE17-B4F7-4711-9A2F-434C67D645E1}"/>
              </a:ext>
            </a:extLst>
          </p:cNvPr>
          <p:cNvSpPr>
            <a:spLocks noChangeArrowheads="1"/>
          </p:cNvSpPr>
          <p:nvPr/>
        </p:nvSpPr>
        <p:spPr bwMode="auto">
          <a:xfrm>
            <a:off x="685800" y="2711594"/>
            <a:ext cx="35269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06485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discussing JOINs be aware of the following TIPs, TRICKs, and TRAPs.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9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discussing JOINs be aware of the following TIPs, TRICKs, and TRAPs.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44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least two intext citations and include web sources that you find on the internet.</a:t>
            </a:r>
          </a:p>
        </p:txBody>
      </p:sp>
      <p:sp>
        <p:nvSpPr>
          <p:cNvPr id="4" name="Slide Number Placeholder 3"/>
          <p:cNvSpPr>
            <a:spLocks noGrp="1"/>
          </p:cNvSpPr>
          <p:nvPr>
            <p:ph type="sldNum" sz="quarter" idx="5"/>
          </p:nvPr>
        </p:nvSpPr>
        <p:spPr/>
        <p:txBody>
          <a:bodyPr/>
          <a:lstStyle/>
          <a:p>
            <a:fld id="{4C86E62B-0F73-4DB2-94D2-0ECEAE7169B4}" type="slidenum">
              <a:rPr lang="en-US" smtClean="0"/>
              <a:t>22</a:t>
            </a:fld>
            <a:endParaRPr lang="en-US"/>
          </a:p>
        </p:txBody>
      </p:sp>
    </p:spTree>
    <p:extLst>
      <p:ext uri="{BB962C8B-B14F-4D97-AF65-F5344CB8AC3E}">
        <p14:creationId xmlns:p14="http://schemas.microsoft.com/office/powerpoint/2010/main" val="3695845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Double-click the pgAdmin4 black cube brings up the databases and their tables.  Just use the browser, expand down to the tables.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54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Labs on Demand landing page.  It is a Virtual Machine, hosting Postgres.  Upper left: bring PgAdmin back to life with Lightning bolt or Display.  Upper right: Save your session.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928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table menu.  Just right-click on a table to see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61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services.csv file looks like.  Eight columns, all varchar. Remember to create your table with lowercase table name and lowercase column names.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964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Kaggle dataset that you can download and load into your Postgres database as a table.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701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create the table, then you can import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128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import, right-click on the table you are importing.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702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course landing page.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041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prompts in the Import dialog box.</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56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completed, like above, click OK.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880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completed, like above, click OK.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644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to see if the data is there.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450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rubric.  Only five items, with B2 and E being the same.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756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remainder of the rubric.</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734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queries to 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4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links to the data as well as how to import and to transfer files to and from the Labs on Demand and your PC.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155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links to the data as well as how to import and to transfer files to and from the Labs on Demand and your PC.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874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links to the data as well as how to import and to transfer files to and from the Labs on Demand and your PC.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35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rubric page is Labs on Demand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5910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Saving </a:t>
            </a:r>
            <a:r>
              <a:rPr lang="en-US"/>
              <a:t>your results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439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save your query.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711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save your results set.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926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simple SQL script that you can use to do simple table JOINs for INNER and OUTER JOINS both left and right JOINs.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748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simple SQL script that you can use to do simple table JOINs for INNER and OUTER JOINS both left and right JOINs.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675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simple SQL script that you can use to do simple table JOINs for INNER and OUTER JOINS both left and right JOINs.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871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create an ERD (logical data model).</a:t>
            </a:r>
          </a:p>
        </p:txBody>
      </p:sp>
      <p:sp>
        <p:nvSpPr>
          <p:cNvPr id="4" name="Slide Number Placeholder 3"/>
          <p:cNvSpPr>
            <a:spLocks noGrp="1"/>
          </p:cNvSpPr>
          <p:nvPr>
            <p:ph type="sldNum" sz="quarter" idx="5"/>
          </p:nvPr>
        </p:nvSpPr>
        <p:spPr/>
        <p:txBody>
          <a:bodyPr/>
          <a:lstStyle/>
          <a:p>
            <a:fld id="{4C86E62B-0F73-4DB2-94D2-0ECEAE7169B4}" type="slidenum">
              <a:rPr lang="en-US" smtClean="0"/>
              <a:t>46</a:t>
            </a:fld>
            <a:endParaRPr lang="en-US"/>
          </a:p>
        </p:txBody>
      </p:sp>
    </p:spTree>
    <p:extLst>
      <p:ext uri="{BB962C8B-B14F-4D97-AF65-F5344CB8AC3E}">
        <p14:creationId xmlns:p14="http://schemas.microsoft.com/office/powerpoint/2010/main" val="2656864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PgAdmin does all the work for you.</a:t>
            </a:r>
          </a:p>
        </p:txBody>
      </p:sp>
      <p:sp>
        <p:nvSpPr>
          <p:cNvPr id="4" name="Slide Number Placeholder 3"/>
          <p:cNvSpPr>
            <a:spLocks noGrp="1"/>
          </p:cNvSpPr>
          <p:nvPr>
            <p:ph type="sldNum" sz="quarter" idx="5"/>
          </p:nvPr>
        </p:nvSpPr>
        <p:spPr/>
        <p:txBody>
          <a:bodyPr/>
          <a:lstStyle/>
          <a:p>
            <a:fld id="{4C86E62B-0F73-4DB2-94D2-0ECEAE7169B4}" type="slidenum">
              <a:rPr lang="en-US" smtClean="0"/>
              <a:t>47</a:t>
            </a:fld>
            <a:endParaRPr lang="en-US"/>
          </a:p>
        </p:txBody>
      </p:sp>
    </p:spTree>
    <p:extLst>
      <p:ext uri="{BB962C8B-B14F-4D97-AF65-F5344CB8AC3E}">
        <p14:creationId xmlns:p14="http://schemas.microsoft.com/office/powerpoint/2010/main" val="4165294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clear pgAdmin if it gets stuck.  How to save your session and time remaining.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796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Clearing pgAdmin so that it responds.</a:t>
            </a:r>
          </a:p>
        </p:txBody>
      </p:sp>
      <p:sp>
        <p:nvSpPr>
          <p:cNvPr id="4" name="Slide Number Placeholder 3"/>
          <p:cNvSpPr>
            <a:spLocks noGrp="1"/>
          </p:cNvSpPr>
          <p:nvPr>
            <p:ph type="sldNum" sz="quarter" idx="5"/>
          </p:nvPr>
        </p:nvSpPr>
        <p:spPr/>
        <p:txBody>
          <a:bodyPr/>
          <a:lstStyle/>
          <a:p>
            <a:fld id="{4C86E62B-0F73-4DB2-94D2-0ECEAE7169B4}" type="slidenum">
              <a:rPr lang="en-US" smtClean="0"/>
              <a:t>49</a:t>
            </a:fld>
            <a:endParaRPr lang="en-US"/>
          </a:p>
        </p:txBody>
      </p:sp>
    </p:spTree>
    <p:extLst>
      <p:ext uri="{BB962C8B-B14F-4D97-AF65-F5344CB8AC3E}">
        <p14:creationId xmlns:p14="http://schemas.microsoft.com/office/powerpoint/2010/main" val="279229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rubric page is Labs on Demand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510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Forcing pgAdmin to respond.</a:t>
            </a:r>
          </a:p>
        </p:txBody>
      </p:sp>
      <p:sp>
        <p:nvSpPr>
          <p:cNvPr id="4" name="Slide Number Placeholder 3"/>
          <p:cNvSpPr>
            <a:spLocks noGrp="1"/>
          </p:cNvSpPr>
          <p:nvPr>
            <p:ph type="sldNum" sz="quarter" idx="5"/>
          </p:nvPr>
        </p:nvSpPr>
        <p:spPr/>
        <p:txBody>
          <a:bodyPr/>
          <a:lstStyle/>
          <a:p>
            <a:fld id="{4C86E62B-0F73-4DB2-94D2-0ECEAE7169B4}" type="slidenum">
              <a:rPr lang="en-US" smtClean="0"/>
              <a:t>50</a:t>
            </a:fld>
            <a:endParaRPr lang="en-US"/>
          </a:p>
        </p:txBody>
      </p:sp>
    </p:spTree>
    <p:extLst>
      <p:ext uri="{BB962C8B-B14F-4D97-AF65-F5344CB8AC3E}">
        <p14:creationId xmlns:p14="http://schemas.microsoft.com/office/powerpoint/2010/main" val="22463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ERD tools.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95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7147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far away.</a:t>
            </a:r>
          </a:p>
        </p:txBody>
      </p:sp>
      <p:sp>
        <p:nvSpPr>
          <p:cNvPr id="4" name="Slide Number Placeholder 3"/>
          <p:cNvSpPr>
            <a:spLocks noGrp="1"/>
          </p:cNvSpPr>
          <p:nvPr>
            <p:ph type="sldNum" sz="quarter" idx="5"/>
          </p:nvPr>
        </p:nvSpPr>
        <p:spPr/>
        <p:txBody>
          <a:bodyPr/>
          <a:lstStyle/>
          <a:p>
            <a:fld id="{4C86E62B-0F73-4DB2-94D2-0ECEAE7169B4}" type="slidenum">
              <a:rPr lang="en-US" smtClean="0"/>
              <a:t>53</a:t>
            </a:fld>
            <a:endParaRPr lang="en-US"/>
          </a:p>
        </p:txBody>
      </p:sp>
    </p:spTree>
    <p:extLst>
      <p:ext uri="{BB962C8B-B14F-4D97-AF65-F5344CB8AC3E}">
        <p14:creationId xmlns:p14="http://schemas.microsoft.com/office/powerpoint/2010/main" val="3297034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D205 SQL Sunday.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9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rubric page is Labs on Demand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071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Labs on Demand landing page.  It is a Virtual Machine, hosting Postgres.  Upper left: bring PgAdmin back to life with Lightning bolt or Display.  Upper right: Save your session.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3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of the rubric page is Labs on Demand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632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happens, click on the blue background and then on pgAdmin and it will come to life!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86E62B-0F73-4DB2-94D2-0ECEAE716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080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95539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42703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05829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DC724-F9F0-46C7-8C30-9345DB856F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C5BD84-058D-472A-A74D-EE23529D13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B42EF4-970B-400D-A4D7-DA1F88C61C9D}"/>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5" name="Footer Placeholder 4">
            <a:extLst>
              <a:ext uri="{FF2B5EF4-FFF2-40B4-BE49-F238E27FC236}">
                <a16:creationId xmlns:a16="http://schemas.microsoft.com/office/drawing/2014/main" id="{10397FFF-6E70-4531-BB5C-9764EC169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1812D-8D13-419B-B7A8-D0D41A6B117A}"/>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1805430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2F9C-6003-4DEA-B860-C8FA2FBB75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13E27C-E309-4059-BCCC-73A615341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8F756-EE44-4ABB-9F90-06D82F6168EE}"/>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5" name="Footer Placeholder 4">
            <a:extLst>
              <a:ext uri="{FF2B5EF4-FFF2-40B4-BE49-F238E27FC236}">
                <a16:creationId xmlns:a16="http://schemas.microsoft.com/office/drawing/2014/main" id="{37F2ACFA-871E-4E95-B9A5-D86F2BB096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3566A-2571-4F32-ACFE-96BF65258240}"/>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920485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D5EE-298F-49B9-9A4D-C166E9411C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DB29E-8B37-4D57-BDF2-0DCB0FA9A9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5D1F65-00F1-4FEE-B838-05CC57747928}"/>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5" name="Footer Placeholder 4">
            <a:extLst>
              <a:ext uri="{FF2B5EF4-FFF2-40B4-BE49-F238E27FC236}">
                <a16:creationId xmlns:a16="http://schemas.microsoft.com/office/drawing/2014/main" id="{B4A338F6-B95C-47F3-8269-FD6F4B9DB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759E1-B1AA-49B5-9CC9-344409AB0225}"/>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1310272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2E7E-C644-4A96-8CB9-909D7F9C95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A60FB6-0F8E-4973-A95C-50C536A825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8E9C3B-814F-4F1A-B026-E9536211E4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09A1C0-C053-4E55-BD73-43CF57C152C7}"/>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6" name="Footer Placeholder 5">
            <a:extLst>
              <a:ext uri="{FF2B5EF4-FFF2-40B4-BE49-F238E27FC236}">
                <a16:creationId xmlns:a16="http://schemas.microsoft.com/office/drawing/2014/main" id="{EDD944BE-5B46-403C-A1E9-B23D84993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7E3EA9-4BA9-46B8-B622-49473EB6F76D}"/>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2350145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BF87-9399-4139-A9B0-03C6B50D05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AB660B-F145-4264-B1D7-FE555FD244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3901FD-1D98-4B53-A905-E448FCB5CD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598A0-B694-45C4-9696-655E3B6119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A10C41-899C-46F9-ADC1-4BAD26207B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94AF33-67B0-4E4A-B3DF-0581375511C5}"/>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8" name="Footer Placeholder 7">
            <a:extLst>
              <a:ext uri="{FF2B5EF4-FFF2-40B4-BE49-F238E27FC236}">
                <a16:creationId xmlns:a16="http://schemas.microsoft.com/office/drawing/2014/main" id="{F2E2A632-A24B-4051-AE9E-81D22E8E35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F09E48-3D75-4598-8760-5061DDDAB8BD}"/>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889404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7925-DE39-48BD-B371-F9C85DF754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BEE127-1363-48BA-8657-BE09E4E4D7CC}"/>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4" name="Footer Placeholder 3">
            <a:extLst>
              <a:ext uri="{FF2B5EF4-FFF2-40B4-BE49-F238E27FC236}">
                <a16:creationId xmlns:a16="http://schemas.microsoft.com/office/drawing/2014/main" id="{84933BC2-C48B-4754-A3E9-0F45581499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E7ECEA-10E0-4B37-848F-A412BCB02EE0}"/>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3479342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758AB0-ED1E-4305-AC47-72A6C7B93252}"/>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3" name="Footer Placeholder 2">
            <a:extLst>
              <a:ext uri="{FF2B5EF4-FFF2-40B4-BE49-F238E27FC236}">
                <a16:creationId xmlns:a16="http://schemas.microsoft.com/office/drawing/2014/main" id="{219FD139-3AF6-4A83-80A4-F74EB55EDA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33225E-D6FE-4813-BC0A-4CA7950E42E2}"/>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1534351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0D97-43ED-4EC2-8681-6C9A5C3C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6DBA51-AE57-4B68-9EA1-42FDFC7A5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A3BBC1-6BAC-4149-95F6-349399708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EDCBF-FF52-41E2-A620-F10926CBAD28}"/>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6" name="Footer Placeholder 5">
            <a:extLst>
              <a:ext uri="{FF2B5EF4-FFF2-40B4-BE49-F238E27FC236}">
                <a16:creationId xmlns:a16="http://schemas.microsoft.com/office/drawing/2014/main" id="{26F80D11-185B-4214-92EC-4EB43036E9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1C8B0-4C8D-4EDF-B274-6BAB14C07CB3}"/>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75988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462633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B858-1F00-4BB0-9344-D9FB78DCC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2A4FA6-C310-4449-81A4-30A717AF82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577C28-1592-4182-8423-30A50DF38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B88D31-FFA9-4BC8-9D5E-B763DC0567BD}"/>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6" name="Footer Placeholder 5">
            <a:extLst>
              <a:ext uri="{FF2B5EF4-FFF2-40B4-BE49-F238E27FC236}">
                <a16:creationId xmlns:a16="http://schemas.microsoft.com/office/drawing/2014/main" id="{D0C8D068-E14C-4402-B7C2-12C3506FC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B8A69-911C-4C1E-B608-A47DFB13FBE1}"/>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150112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9E31-A3F9-4FCD-9CB3-AB2AC33577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F631C7-CA76-4EA3-8BF4-6031D308D6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DD43D-917D-4457-9791-B04E76887409}"/>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5" name="Footer Placeholder 4">
            <a:extLst>
              <a:ext uri="{FF2B5EF4-FFF2-40B4-BE49-F238E27FC236}">
                <a16:creationId xmlns:a16="http://schemas.microsoft.com/office/drawing/2014/main" id="{8F8FB2FB-010E-49A4-A0CF-DE75DD695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8A0BC-5F9B-4AC6-9E52-421C10475A12}"/>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358975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2C9F12-52D8-449D-BC0F-04935F00C2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F197F7-9E08-4A1E-A891-6B1D6CF07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CF80B-399D-429F-AE82-CC62D2963754}"/>
              </a:ext>
            </a:extLst>
          </p:cNvPr>
          <p:cNvSpPr>
            <a:spLocks noGrp="1"/>
          </p:cNvSpPr>
          <p:nvPr>
            <p:ph type="dt" sz="half" idx="10"/>
          </p:nvPr>
        </p:nvSpPr>
        <p:spPr/>
        <p:txBody>
          <a:bodyPr/>
          <a:lstStyle/>
          <a:p>
            <a:fld id="{350D3331-3601-49A9-8F9F-A52E922F09A1}" type="datetimeFigureOut">
              <a:rPr lang="en-US" smtClean="0"/>
              <a:t>9/10/2023</a:t>
            </a:fld>
            <a:endParaRPr lang="en-US"/>
          </a:p>
        </p:txBody>
      </p:sp>
      <p:sp>
        <p:nvSpPr>
          <p:cNvPr id="5" name="Footer Placeholder 4">
            <a:extLst>
              <a:ext uri="{FF2B5EF4-FFF2-40B4-BE49-F238E27FC236}">
                <a16:creationId xmlns:a16="http://schemas.microsoft.com/office/drawing/2014/main" id="{31BDCEFF-A6D9-4C45-968E-7EF999DB0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9C842-89E6-4CCB-97D8-934F22D19754}"/>
              </a:ext>
            </a:extLst>
          </p:cNvPr>
          <p:cNvSpPr>
            <a:spLocks noGrp="1"/>
          </p:cNvSpPr>
          <p:nvPr>
            <p:ph type="sldNum" sz="quarter" idx="12"/>
          </p:nvPr>
        </p:nvSpPr>
        <p:spPr/>
        <p:txBody>
          <a:bodyPr/>
          <a:lstStyle/>
          <a:p>
            <a:fld id="{19969145-BCD7-4418-9504-E17A46590FA1}" type="slidenum">
              <a:rPr lang="en-US" smtClean="0"/>
              <a:t>‹#›</a:t>
            </a:fld>
            <a:endParaRPr lang="en-US"/>
          </a:p>
        </p:txBody>
      </p:sp>
    </p:spTree>
    <p:extLst>
      <p:ext uri="{BB962C8B-B14F-4D97-AF65-F5344CB8AC3E}">
        <p14:creationId xmlns:p14="http://schemas.microsoft.com/office/powerpoint/2010/main" val="2874650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78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77675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66774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7373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3741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1152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9/10/2023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13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9/10/2023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08555919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56CECD-00CB-4342-A206-323CC39864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D54C08-FB4E-4118-B7EF-FEB3DA5F96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084F5-28E3-4179-B509-E27A890CD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D3331-3601-49A9-8F9F-A52E922F09A1}" type="datetimeFigureOut">
              <a:rPr lang="en-US" smtClean="0"/>
              <a:t>9/10/2023</a:t>
            </a:fld>
            <a:endParaRPr lang="en-US"/>
          </a:p>
        </p:txBody>
      </p:sp>
      <p:sp>
        <p:nvSpPr>
          <p:cNvPr id="5" name="Footer Placeholder 4">
            <a:extLst>
              <a:ext uri="{FF2B5EF4-FFF2-40B4-BE49-F238E27FC236}">
                <a16:creationId xmlns:a16="http://schemas.microsoft.com/office/drawing/2014/main" id="{909209B6-D6FB-459F-8A3E-EB3B6178F2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9EE598-EEB1-4265-81C1-F8A22F7D9E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69145-BCD7-4418-9504-E17A46590FA1}" type="slidenum">
              <a:rPr lang="en-US" smtClean="0"/>
              <a:t>‹#›</a:t>
            </a:fld>
            <a:endParaRPr lang="en-US"/>
          </a:p>
        </p:txBody>
      </p:sp>
    </p:spTree>
    <p:extLst>
      <p:ext uri="{BB962C8B-B14F-4D97-AF65-F5344CB8AC3E}">
        <p14:creationId xmlns:p14="http://schemas.microsoft.com/office/powerpoint/2010/main" val="215961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hyperlink" Target="https://www.sciencedirect.com/science/article/pii/S0895435615000141"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google.com/url?q=https%3A%2F%2Fwgu.hosted.panopto.com%2F&amp;sa=D&amp;sntz=1&amp;usg=AFQjCNHN6_jTxGWiFHrl0e76fBx-jnJj3Q"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hyperlink" Target="https://westerngovernorsuniversity-my.sharepoint.com/:x:/g/personal/william_sewell_wgu_edu/EbFsUuHFVOlHhfXmdsv8DzUBIyMMGQlYy8ykkfJss3i3AQ?e=0eWiIA" TargetMode="External"/><Relationship Id="rId13" Type="http://schemas.openxmlformats.org/officeDocument/2006/relationships/hyperlink" Target="https://westerngovernorsuniversity-my.sharepoint.com/:x:/g/personal/william_sewell_wgu_edu/EQ3057lzYGFGiIOJCNJqyToBbiidJ6KALm64LbTSSSXrnQ?e=OqTHwa" TargetMode="External"/><Relationship Id="rId18" Type="http://schemas.openxmlformats.org/officeDocument/2006/relationships/hyperlink" Target="https://westerngovernorsuniversity-my.sharepoint.com/:p:/g/personal/william_sewell_wgu_edu/EQzEOAMPzHxHmUqnb6HfJ50BlrCqnG7zNlHyiw3m4pdYFg?e=7aAOuf" TargetMode="External"/><Relationship Id="rId3" Type="http://schemas.openxmlformats.org/officeDocument/2006/relationships/image" Target="../media/image27.jpeg"/><Relationship Id="rId7" Type="http://schemas.openxmlformats.org/officeDocument/2006/relationships/hyperlink" Target="https://westerngovernorsuniversity-my.sharepoint.com/:x:/g/personal/william_sewell_wgu_edu/Edy-UjK9Ni5OvsYO45f07mkB2iGwAA49E98NXkHE8sHX6w?e=Pl7v5a" TargetMode="External"/><Relationship Id="rId12" Type="http://schemas.openxmlformats.org/officeDocument/2006/relationships/hyperlink" Target="https://westerngovernorsuniversity-my.sharepoint.com/:x:/g/personal/william_sewell_wgu_edu/EeohvGhv9n5NpruAJKMIQqoBTLCZDvXYt_wHFHJMN4vKsg?e=M8XQM5" TargetMode="External"/><Relationship Id="rId17" Type="http://schemas.openxmlformats.org/officeDocument/2006/relationships/hyperlink" Target="https://westerngovernorsuniversity-my.sharepoint.com/:x:/g/personal/william_sewell_wgu_edu/ETqk4Gu-ehFAit26pfsgmn4B-y6aEqEF_ltTrbfPSvUtHg?e=0qC0a5" TargetMode="External"/><Relationship Id="rId2" Type="http://schemas.openxmlformats.org/officeDocument/2006/relationships/notesSlide" Target="../notesSlides/notesSlide37.xml"/><Relationship Id="rId16" Type="http://schemas.openxmlformats.org/officeDocument/2006/relationships/hyperlink" Target="https://westerngovernorsuniversity-my.sharepoint.com/:x:/g/personal/william_sewell_wgu_edu/EVMV9FuIOtlEqzaJQgKXNdwBcOuKOHAjG2fQWWjBVqmESg?e=cENdzz" TargetMode="External"/><Relationship Id="rId20" Type="http://schemas.openxmlformats.org/officeDocument/2006/relationships/hyperlink" Target="https://wgu.hosted.panopto.com/Panopto/Pages/Viewer.aspx?id=2b5d5330-b678-42d7-875d-add401261497" TargetMode="External"/><Relationship Id="rId1" Type="http://schemas.openxmlformats.org/officeDocument/2006/relationships/slideLayout" Target="../slideLayouts/slideLayout7.xml"/><Relationship Id="rId6" Type="http://schemas.openxmlformats.org/officeDocument/2006/relationships/hyperlink" Target="https://westerngovernorsuniversity-my.sharepoint.com/:x:/g/personal/william_sewell_wgu_edu/EUeU_y9e3uhAi0Eq2CMj6LgBKk2x0U_BcPoIudnvSfrAwg?e=4cd6VN" TargetMode="External"/><Relationship Id="rId11" Type="http://schemas.openxmlformats.org/officeDocument/2006/relationships/hyperlink" Target="https://westerngovernorsuniversity-my.sharepoint.com/:x:/g/personal/william_sewell_wgu_edu/EbU4Be3OSKVAt8tjxSql8gABXm666U5Y3S3evWaaZS39Zg?e=8lGNUB" TargetMode="External"/><Relationship Id="rId5" Type="http://schemas.openxmlformats.org/officeDocument/2006/relationships/hyperlink" Target="https://westerngovernorsuniversity-my.sharepoint.com/:x:/g/personal/william_sewell_wgu_edu/EW-JMnBJ_gRMjjBtntFzQUwB5w2FASnEneKyA3yReZm_Sw?e=ybmSBx" TargetMode="External"/><Relationship Id="rId15" Type="http://schemas.openxmlformats.org/officeDocument/2006/relationships/hyperlink" Target="https://westerngovernorsuniversity-my.sharepoint.com/:x:/g/personal/william_sewell_wgu_edu/EXpgWe9V0WtNjRJUUjn_yykBuPXFG9mtcYpiDiedE_BVdw?e=wj9cD3" TargetMode="External"/><Relationship Id="rId10" Type="http://schemas.openxmlformats.org/officeDocument/2006/relationships/hyperlink" Target="https://westerngovernorsuniversity-my.sharepoint.com/:x:/g/personal/william_sewell_wgu_edu/ESGwHxVIR6BGraspNO9ZB1ABznNOY932LvOI_jTuADhUvA?e=d7SHTg" TargetMode="External"/><Relationship Id="rId19" Type="http://schemas.openxmlformats.org/officeDocument/2006/relationships/hyperlink" Target="https://westerngovernorsuniversity-my.sharepoint.com/:w:/g/personal/william_sewell_wgu_edu/EY6ko3lRfe5Ij6VeSoVgmCUBz2VM0gIFMN5C-m4dSkCytw?e=1KCrRe" TargetMode="External"/><Relationship Id="rId4" Type="http://schemas.openxmlformats.org/officeDocument/2006/relationships/hyperlink" Target="https://westerngovernorsuniversity-my.sharepoint.com/:f:/g/personal/william_sewell_wgu_edu/EnbJwPHQejJAs2-4_rKZCDcB0E5XQzbChQJODi_rXteoNA?e=IaakoY" TargetMode="External"/><Relationship Id="rId9" Type="http://schemas.openxmlformats.org/officeDocument/2006/relationships/hyperlink" Target="https://westerngovernorsuniversity-my.sharepoint.com/:x:/g/personal/william_sewell_wgu_edu/ESxTJvXLD4tImpUvSrmzyE8B-J8arjhnYOsUDvbOp6dM-Q?e=pQ70MZ" TargetMode="External"/><Relationship Id="rId14" Type="http://schemas.openxmlformats.org/officeDocument/2006/relationships/hyperlink" Target="https://westerngovernorsuniversity-my.sharepoint.com/:x:/g/personal/william_sewell_wgu_edu/EUNhMiew-qVPvFqVz4Nhq7oB39RdS5I8rwf8sVUuEqqetg?e=Ka6Zv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hyperlink" Target="https://www.pgadmin.org/docs/pgadmin4/development/erd_tool.html" TargetMode="Externa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hyperlink" Target="https://www.postgresqltutorial.com/postgresql-getting-started/postgresql-sample-databas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02a.timetrade.com/app/wgu-mentoring/workflows/WGU100/schedule/appointment-type?wfsid=9pm23aab5bgjk231brhaijb58jeglv77&amp;locationId=course_mentoring&amp;appointmentTypeGroupId=CM&amp;resourceId=005a000000CBjHbAAL&amp;fs=1"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hyperlink" Target="mailto:william.sewell@wgu.edu" TargetMode="External"/><Relationship Id="rId5" Type="http://schemas.openxmlformats.org/officeDocument/2006/relationships/hyperlink" Target="tel:(38-5)%20-428-,5377" TargetMode="External"/><Relationship Id="rId4" Type="http://schemas.openxmlformats.org/officeDocument/2006/relationships/image" Target="../media/image62.jpe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Leiden from the sky at night night">
            <a:extLst>
              <a:ext uri="{FF2B5EF4-FFF2-40B4-BE49-F238E27FC236}">
                <a16:creationId xmlns:a16="http://schemas.microsoft.com/office/drawing/2014/main" id="{DF38D9B3-F29C-4C0E-AE00-07729D7B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874" r="12874"/>
          <a:stretch/>
        </p:blipFill>
        <p:spPr bwMode="auto">
          <a:xfrm>
            <a:off x="4559968" y="10"/>
            <a:ext cx="7632032"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6" name="Freeform: Shape 10">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E6E762-178F-48B6-B43B-A562589F8303}"/>
              </a:ext>
            </a:extLst>
          </p:cNvPr>
          <p:cNvSpPr>
            <a:spLocks noGrp="1"/>
          </p:cNvSpPr>
          <p:nvPr>
            <p:ph type="ctrTitle"/>
          </p:nvPr>
        </p:nvSpPr>
        <p:spPr>
          <a:xfrm>
            <a:off x="765051" y="662400"/>
            <a:ext cx="3409200" cy="1492132"/>
          </a:xfrm>
        </p:spPr>
        <p:txBody>
          <a:bodyPr vert="horz" lIns="91440" tIns="45720" rIns="91440" bIns="45720" rtlCol="0" anchor="t">
            <a:normAutofit/>
          </a:bodyPr>
          <a:lstStyle/>
          <a:p>
            <a:pPr algn="l"/>
            <a:r>
              <a:rPr lang="en-US" sz="4400" dirty="0"/>
              <a:t>SQL Sunday</a:t>
            </a:r>
          </a:p>
        </p:txBody>
      </p:sp>
      <p:sp>
        <p:nvSpPr>
          <p:cNvPr id="3" name="Subtitle 2">
            <a:extLst>
              <a:ext uri="{FF2B5EF4-FFF2-40B4-BE49-F238E27FC236}">
                <a16:creationId xmlns:a16="http://schemas.microsoft.com/office/drawing/2014/main" id="{5B865A55-2EEB-40DC-915E-1D7E37380B49}"/>
              </a:ext>
            </a:extLst>
          </p:cNvPr>
          <p:cNvSpPr>
            <a:spLocks noGrp="1"/>
          </p:cNvSpPr>
          <p:nvPr>
            <p:ph type="subTitle" idx="1"/>
          </p:nvPr>
        </p:nvSpPr>
        <p:spPr>
          <a:xfrm>
            <a:off x="765051" y="2286000"/>
            <a:ext cx="3409200" cy="3844800"/>
          </a:xfrm>
        </p:spPr>
        <p:txBody>
          <a:bodyPr vert="horz" lIns="91440" tIns="45720" rIns="91440" bIns="45720" rtlCol="0">
            <a:normAutofit/>
          </a:bodyPr>
          <a:lstStyle/>
          <a:p>
            <a:pPr indent="-228600" algn="l">
              <a:buFont typeface="Arial" panose="020B0604020202020204" pitchFamily="34" charset="0"/>
              <a:buChar char="•"/>
            </a:pPr>
            <a:r>
              <a:rPr lang="en-US" sz="2000" b="1" dirty="0">
                <a:solidFill>
                  <a:schemeClr val="tx1">
                    <a:alpha val="60000"/>
                  </a:schemeClr>
                </a:solidFill>
              </a:rPr>
              <a:t>D205 SQL for Data Analytics</a:t>
            </a:r>
          </a:p>
          <a:p>
            <a:pPr indent="-228600" algn="l">
              <a:buFont typeface="Arial" panose="020B0604020202020204" pitchFamily="34" charset="0"/>
              <a:buChar char="•"/>
            </a:pPr>
            <a:r>
              <a:rPr lang="en-US" sz="2000" b="1" dirty="0">
                <a:solidFill>
                  <a:schemeClr val="tx1">
                    <a:alpha val="60000"/>
                  </a:schemeClr>
                </a:solidFill>
              </a:rPr>
              <a:t>Postgres database</a:t>
            </a:r>
          </a:p>
          <a:p>
            <a:pPr algn="l"/>
            <a:endParaRPr lang="en-US" sz="2000" b="1" dirty="0">
              <a:solidFill>
                <a:schemeClr val="tx1">
                  <a:alpha val="60000"/>
                </a:schemeClr>
              </a:solidFill>
            </a:endParaRPr>
          </a:p>
          <a:p>
            <a:pPr indent="-228600" algn="l">
              <a:buFont typeface="Arial" panose="020B0604020202020204" pitchFamily="34" charset="0"/>
              <a:buChar char="•"/>
            </a:pPr>
            <a:endParaRPr lang="en-US" sz="2000" dirty="0">
              <a:solidFill>
                <a:schemeClr val="tx1">
                  <a:alpha val="60000"/>
                </a:schemeClr>
              </a:solidFill>
            </a:endParaRPr>
          </a:p>
        </p:txBody>
      </p:sp>
    </p:spTree>
    <p:extLst>
      <p:ext uri="{BB962C8B-B14F-4D97-AF65-F5344CB8AC3E}">
        <p14:creationId xmlns:p14="http://schemas.microsoft.com/office/powerpoint/2010/main" val="1326695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E850C-8B0A-446B-8D35-2545E1CB0505}"/>
              </a:ext>
            </a:extLst>
          </p:cNvPr>
          <p:cNvPicPr>
            <a:picLocks noChangeAspect="1"/>
          </p:cNvPicPr>
          <p:nvPr/>
        </p:nvPicPr>
        <p:blipFill>
          <a:blip r:embed="rId3"/>
          <a:stretch>
            <a:fillRect/>
          </a:stretch>
        </p:blipFill>
        <p:spPr>
          <a:xfrm>
            <a:off x="0" y="184195"/>
            <a:ext cx="12192000" cy="6489610"/>
          </a:xfrm>
          <a:prstGeom prst="rect">
            <a:avLst/>
          </a:prstGeom>
        </p:spPr>
      </p:pic>
    </p:spTree>
    <p:extLst>
      <p:ext uri="{BB962C8B-B14F-4D97-AF65-F5344CB8AC3E}">
        <p14:creationId xmlns:p14="http://schemas.microsoft.com/office/powerpoint/2010/main" val="397433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12EBEA-8A1A-4D57-9C26-4A8E8AB6C02A}"/>
              </a:ext>
            </a:extLst>
          </p:cNvPr>
          <p:cNvPicPr>
            <a:picLocks noChangeAspect="1"/>
          </p:cNvPicPr>
          <p:nvPr/>
        </p:nvPicPr>
        <p:blipFill>
          <a:blip r:embed="rId3"/>
          <a:stretch>
            <a:fillRect/>
          </a:stretch>
        </p:blipFill>
        <p:spPr>
          <a:xfrm>
            <a:off x="1106695" y="0"/>
            <a:ext cx="9978610" cy="6858000"/>
          </a:xfrm>
          <a:prstGeom prst="rect">
            <a:avLst/>
          </a:prstGeom>
        </p:spPr>
      </p:pic>
    </p:spTree>
    <p:extLst>
      <p:ext uri="{BB962C8B-B14F-4D97-AF65-F5344CB8AC3E}">
        <p14:creationId xmlns:p14="http://schemas.microsoft.com/office/powerpoint/2010/main" val="75412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E3FFB-B63B-4853-BCD4-3BA77AADBB7E}"/>
              </a:ext>
            </a:extLst>
          </p:cNvPr>
          <p:cNvPicPr>
            <a:picLocks noChangeAspect="1"/>
          </p:cNvPicPr>
          <p:nvPr/>
        </p:nvPicPr>
        <p:blipFill>
          <a:blip r:embed="rId3"/>
          <a:stretch>
            <a:fillRect/>
          </a:stretch>
        </p:blipFill>
        <p:spPr>
          <a:xfrm>
            <a:off x="0" y="381000"/>
            <a:ext cx="12192000" cy="6096000"/>
          </a:xfrm>
          <a:prstGeom prst="rect">
            <a:avLst/>
          </a:prstGeom>
        </p:spPr>
      </p:pic>
    </p:spTree>
    <p:extLst>
      <p:ext uri="{BB962C8B-B14F-4D97-AF65-F5344CB8AC3E}">
        <p14:creationId xmlns:p14="http://schemas.microsoft.com/office/powerpoint/2010/main" val="173902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6E7E13-BC5A-4F92-83A3-FB79B7F418B3}"/>
              </a:ext>
            </a:extLst>
          </p:cNvPr>
          <p:cNvSpPr txBox="1"/>
          <p:nvPr/>
        </p:nvSpPr>
        <p:spPr>
          <a:xfrm>
            <a:off x="961191" y="407564"/>
            <a:ext cx="10637592"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left </a:t>
            </a:r>
            <a:r>
              <a:rPr kumimoji="0" lang="en-US" sz="2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Bringing PgAdmin back to life and Saving your session</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right side, click the three parallel bars to save your session.’</a:t>
            </a:r>
          </a:p>
        </p:txBody>
      </p:sp>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3" name="Picture 2">
            <a:extLst>
              <a:ext uri="{FF2B5EF4-FFF2-40B4-BE49-F238E27FC236}">
                <a16:creationId xmlns:a16="http://schemas.microsoft.com/office/drawing/2014/main" id="{5FB1F4AE-2691-43EF-8483-47A1CB6C6C51}"/>
              </a:ext>
            </a:extLst>
          </p:cNvPr>
          <p:cNvPicPr>
            <a:picLocks noChangeAspect="1"/>
          </p:cNvPicPr>
          <p:nvPr/>
        </p:nvPicPr>
        <p:blipFill>
          <a:blip r:embed="rId3"/>
          <a:stretch>
            <a:fillRect/>
          </a:stretch>
        </p:blipFill>
        <p:spPr>
          <a:xfrm>
            <a:off x="0" y="447117"/>
            <a:ext cx="12192000" cy="5963766"/>
          </a:xfrm>
          <a:prstGeom prst="rect">
            <a:avLst/>
          </a:prstGeom>
        </p:spPr>
      </p:pic>
    </p:spTree>
    <p:extLst>
      <p:ext uri="{BB962C8B-B14F-4D97-AF65-F5344CB8AC3E}">
        <p14:creationId xmlns:p14="http://schemas.microsoft.com/office/powerpoint/2010/main" val="166463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6E7E13-BC5A-4F92-83A3-FB79B7F418B3}"/>
              </a:ext>
            </a:extLst>
          </p:cNvPr>
          <p:cNvSpPr txBox="1"/>
          <p:nvPr/>
        </p:nvSpPr>
        <p:spPr>
          <a:xfrm>
            <a:off x="961191" y="407564"/>
            <a:ext cx="95576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a:rPr>
              <a:t>WHERE THE FILES ARE LOCATED</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right side, click the three parallel bars to save your session.’</a:t>
            </a:r>
          </a:p>
        </p:txBody>
      </p:sp>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4" name="Picture 3">
            <a:extLst>
              <a:ext uri="{FF2B5EF4-FFF2-40B4-BE49-F238E27FC236}">
                <a16:creationId xmlns:a16="http://schemas.microsoft.com/office/drawing/2014/main" id="{B3228E11-E86B-9FB4-BBE3-08C6AD58879A}"/>
              </a:ext>
            </a:extLst>
          </p:cNvPr>
          <p:cNvPicPr>
            <a:picLocks noChangeAspect="1"/>
          </p:cNvPicPr>
          <p:nvPr/>
        </p:nvPicPr>
        <p:blipFill>
          <a:blip r:embed="rId3"/>
          <a:stretch>
            <a:fillRect/>
          </a:stretch>
        </p:blipFill>
        <p:spPr>
          <a:xfrm>
            <a:off x="0" y="799541"/>
            <a:ext cx="12192000" cy="5650895"/>
          </a:xfrm>
          <a:prstGeom prst="rect">
            <a:avLst/>
          </a:prstGeom>
        </p:spPr>
      </p:pic>
    </p:spTree>
    <p:extLst>
      <p:ext uri="{BB962C8B-B14F-4D97-AF65-F5344CB8AC3E}">
        <p14:creationId xmlns:p14="http://schemas.microsoft.com/office/powerpoint/2010/main" val="1044317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3" name="Picture 2">
            <a:extLst>
              <a:ext uri="{FF2B5EF4-FFF2-40B4-BE49-F238E27FC236}">
                <a16:creationId xmlns:a16="http://schemas.microsoft.com/office/drawing/2014/main" id="{875C6B21-2947-260C-6794-9B610D8245EE}"/>
              </a:ext>
            </a:extLst>
          </p:cNvPr>
          <p:cNvPicPr>
            <a:picLocks noChangeAspect="1"/>
          </p:cNvPicPr>
          <p:nvPr/>
        </p:nvPicPr>
        <p:blipFill>
          <a:blip r:embed="rId3"/>
          <a:stretch>
            <a:fillRect/>
          </a:stretch>
        </p:blipFill>
        <p:spPr>
          <a:xfrm>
            <a:off x="443345" y="0"/>
            <a:ext cx="11055928" cy="6858000"/>
          </a:xfrm>
          <a:prstGeom prst="rect">
            <a:avLst/>
          </a:prstGeom>
        </p:spPr>
      </p:pic>
    </p:spTree>
    <p:extLst>
      <p:ext uri="{BB962C8B-B14F-4D97-AF65-F5344CB8AC3E}">
        <p14:creationId xmlns:p14="http://schemas.microsoft.com/office/powerpoint/2010/main" val="4149556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4" name="Picture 3">
            <a:extLst>
              <a:ext uri="{FF2B5EF4-FFF2-40B4-BE49-F238E27FC236}">
                <a16:creationId xmlns:a16="http://schemas.microsoft.com/office/drawing/2014/main" id="{8709E48B-3647-3B05-1D5C-52E66CBF5E8C}"/>
              </a:ext>
            </a:extLst>
          </p:cNvPr>
          <p:cNvPicPr>
            <a:picLocks noChangeAspect="1"/>
          </p:cNvPicPr>
          <p:nvPr/>
        </p:nvPicPr>
        <p:blipFill>
          <a:blip r:embed="rId3"/>
          <a:stretch>
            <a:fillRect/>
          </a:stretch>
        </p:blipFill>
        <p:spPr>
          <a:xfrm>
            <a:off x="166687" y="147637"/>
            <a:ext cx="12125402" cy="6710363"/>
          </a:xfrm>
          <a:prstGeom prst="rect">
            <a:avLst/>
          </a:prstGeom>
        </p:spPr>
      </p:pic>
    </p:spTree>
    <p:extLst>
      <p:ext uri="{BB962C8B-B14F-4D97-AF65-F5344CB8AC3E}">
        <p14:creationId xmlns:p14="http://schemas.microsoft.com/office/powerpoint/2010/main" val="3013147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3" name="Picture 2">
            <a:extLst>
              <a:ext uri="{FF2B5EF4-FFF2-40B4-BE49-F238E27FC236}">
                <a16:creationId xmlns:a16="http://schemas.microsoft.com/office/drawing/2014/main" id="{8AA4D5B5-B247-C3A5-6BCB-E40A832BBAFA}"/>
              </a:ext>
            </a:extLst>
          </p:cNvPr>
          <p:cNvPicPr>
            <a:picLocks noChangeAspect="1"/>
          </p:cNvPicPr>
          <p:nvPr/>
        </p:nvPicPr>
        <p:blipFill>
          <a:blip r:embed="rId3"/>
          <a:stretch>
            <a:fillRect/>
          </a:stretch>
        </p:blipFill>
        <p:spPr>
          <a:xfrm>
            <a:off x="1909762" y="490537"/>
            <a:ext cx="8372475" cy="5876925"/>
          </a:xfrm>
          <a:prstGeom prst="rect">
            <a:avLst/>
          </a:prstGeom>
        </p:spPr>
      </p:pic>
    </p:spTree>
    <p:extLst>
      <p:ext uri="{BB962C8B-B14F-4D97-AF65-F5344CB8AC3E}">
        <p14:creationId xmlns:p14="http://schemas.microsoft.com/office/powerpoint/2010/main" val="2424282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4" name="Picture 3">
            <a:extLst>
              <a:ext uri="{FF2B5EF4-FFF2-40B4-BE49-F238E27FC236}">
                <a16:creationId xmlns:a16="http://schemas.microsoft.com/office/drawing/2014/main" id="{0363A167-3712-5D83-C86E-3A220D9FBCE4}"/>
              </a:ext>
            </a:extLst>
          </p:cNvPr>
          <p:cNvPicPr>
            <a:picLocks noChangeAspect="1"/>
          </p:cNvPicPr>
          <p:nvPr/>
        </p:nvPicPr>
        <p:blipFill>
          <a:blip r:embed="rId3"/>
          <a:stretch>
            <a:fillRect/>
          </a:stretch>
        </p:blipFill>
        <p:spPr>
          <a:xfrm>
            <a:off x="-40074" y="1009650"/>
            <a:ext cx="6853382" cy="5848350"/>
          </a:xfrm>
          <a:prstGeom prst="rect">
            <a:avLst/>
          </a:prstGeom>
        </p:spPr>
      </p:pic>
      <p:pic>
        <p:nvPicPr>
          <p:cNvPr id="6" name="Picture 5">
            <a:extLst>
              <a:ext uri="{FF2B5EF4-FFF2-40B4-BE49-F238E27FC236}">
                <a16:creationId xmlns:a16="http://schemas.microsoft.com/office/drawing/2014/main" id="{D81D2CB9-3515-476A-61CE-CAC1D9CC06C4}"/>
              </a:ext>
            </a:extLst>
          </p:cNvPr>
          <p:cNvPicPr>
            <a:picLocks noChangeAspect="1"/>
          </p:cNvPicPr>
          <p:nvPr/>
        </p:nvPicPr>
        <p:blipFill>
          <a:blip r:embed="rId4"/>
          <a:stretch>
            <a:fillRect/>
          </a:stretch>
        </p:blipFill>
        <p:spPr>
          <a:xfrm>
            <a:off x="5172363" y="1038225"/>
            <a:ext cx="7158182" cy="5819775"/>
          </a:xfrm>
          <a:prstGeom prst="rect">
            <a:avLst/>
          </a:prstGeom>
        </p:spPr>
      </p:pic>
      <p:sp>
        <p:nvSpPr>
          <p:cNvPr id="7" name="TextBox 6">
            <a:extLst>
              <a:ext uri="{FF2B5EF4-FFF2-40B4-BE49-F238E27FC236}">
                <a16:creationId xmlns:a16="http://schemas.microsoft.com/office/drawing/2014/main" id="{AAB1BA4A-5A29-4461-9A33-DF6F016DB4DD}"/>
              </a:ext>
            </a:extLst>
          </p:cNvPr>
          <p:cNvSpPr txBox="1"/>
          <p:nvPr/>
        </p:nvSpPr>
        <p:spPr>
          <a:xfrm>
            <a:off x="2152073" y="441365"/>
            <a:ext cx="7724743" cy="369332"/>
          </a:xfrm>
          <a:prstGeom prst="rect">
            <a:avLst/>
          </a:prstGeom>
          <a:noFill/>
        </p:spPr>
        <p:txBody>
          <a:bodyPr wrap="none" rtlCol="0">
            <a:spAutoFit/>
          </a:bodyPr>
          <a:lstStyle/>
          <a:p>
            <a:r>
              <a:rPr lang="en-US" b="1" dirty="0"/>
              <a:t>CHURN TABLES                                                                                      MEDICAL TABLES</a:t>
            </a:r>
          </a:p>
        </p:txBody>
      </p:sp>
    </p:spTree>
    <p:extLst>
      <p:ext uri="{BB962C8B-B14F-4D97-AF65-F5344CB8AC3E}">
        <p14:creationId xmlns:p14="http://schemas.microsoft.com/office/powerpoint/2010/main" val="196343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F39275C-48F2-445C-9C58-819BF2E564AA}"/>
              </a:ext>
            </a:extLst>
          </p:cNvPr>
          <p:cNvSpPr txBox="1"/>
          <p:nvPr/>
        </p:nvSpPr>
        <p:spPr>
          <a:xfrm>
            <a:off x="590719" y="167951"/>
            <a:ext cx="5182454" cy="6142139"/>
          </a:xfrm>
          <a:prstGeom prst="rect">
            <a:avLst/>
          </a:prstGeom>
        </p:spPr>
        <p:txBody>
          <a:bodyPr vert="horz" lIns="91440" tIns="45720" rIns="91440" bIns="45720" rtlCol="0" anchor="ctr">
            <a:normAutofit fontScale="32500" lnSpcReduction="20000"/>
          </a:bodyPr>
          <a:lstStyle/>
          <a:p>
            <a:pPr marR="0" lvl="0" fontAlgn="auto">
              <a:lnSpc>
                <a:spcPct val="90000"/>
              </a:lnSpc>
              <a:spcBef>
                <a:spcPts val="0"/>
              </a:spcBef>
              <a:spcAft>
                <a:spcPts val="600"/>
              </a:spcAft>
              <a:buClrTx/>
              <a:buSzTx/>
              <a:tabLst/>
              <a:defRPr/>
            </a:pPr>
            <a:r>
              <a:rPr kumimoji="0" lang="en-US" sz="4400" b="1" i="0" u="none" strike="noStrike" cap="none" spc="0" normalizeH="0" baseline="0" noProof="0" dirty="0">
                <a:ln>
                  <a:noFill/>
                </a:ln>
                <a:effectLst/>
                <a:highlight>
                  <a:srgbClr val="FFFF00"/>
                </a:highlight>
                <a:uLnTx/>
                <a:uFillTx/>
              </a:rPr>
              <a:t>D205 TIPS, TRICKS, TRAPS!</a:t>
            </a:r>
          </a:p>
          <a:p>
            <a:pPr marR="0" lvl="0" fontAlgn="auto">
              <a:lnSpc>
                <a:spcPct val="90000"/>
              </a:lnSpc>
              <a:spcBef>
                <a:spcPts val="0"/>
              </a:spcBef>
              <a:spcAft>
                <a:spcPts val="600"/>
              </a:spcAft>
              <a:buClrTx/>
              <a:buSzTx/>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4400" b="1" dirty="0"/>
              <a:t>PERFORMANCE ASSESSMENT REPORT</a:t>
            </a: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TIP:</a:t>
            </a:r>
            <a:r>
              <a:rPr kumimoji="0" lang="en-US" sz="4400" b="1" i="0" u="none" strike="noStrike" cap="none" spc="0" normalizeH="0" baseline="0" noProof="0" dirty="0">
                <a:ln>
                  <a:noFill/>
                </a:ln>
                <a:effectLst/>
                <a:uLnTx/>
                <a:uFillTx/>
              </a:rPr>
              <a:t> </a:t>
            </a:r>
            <a:r>
              <a:rPr lang="en-US" sz="4400" b="1" dirty="0"/>
              <a:t>WRITE A PROFESSIONAL, GRADUATE-LEVEL PAPER.  PROVIDE A COVER PAGE, A FULL </a:t>
            </a:r>
            <a:r>
              <a:rPr kumimoji="0" lang="en-US" sz="4400" b="1" i="0" u="none" strike="noStrike" cap="none" spc="0" normalizeH="0" baseline="0" noProof="0" dirty="0">
                <a:ln>
                  <a:noFill/>
                </a:ln>
                <a:effectLst/>
                <a:uLnTx/>
                <a:uFillTx/>
              </a:rPr>
              <a:t>PARAGRAPH FOR EA</a:t>
            </a:r>
            <a:r>
              <a:rPr lang="en-US" sz="4400" b="1" dirty="0"/>
              <a:t>CH ITEM.  BE EXPRESSIVE, EXPLAIN HOW AND WHY, PROVIDE </a:t>
            </a:r>
            <a:r>
              <a:rPr kumimoji="0" lang="en-US" sz="4400" b="1" i="0" u="none" strike="noStrike" cap="none" spc="0" normalizeH="0" baseline="0" noProof="0" dirty="0">
                <a:ln>
                  <a:noFill/>
                </a:ln>
                <a:effectLst/>
                <a:uLnTx/>
                <a:uFillTx/>
              </a:rPr>
              <a:t>SCREEN SHOTS</a:t>
            </a:r>
            <a:r>
              <a:rPr lang="en-US" sz="4400" b="1" dirty="0"/>
              <a:t>, SQL CODE WITH YOUR PARAGRAPHS.</a:t>
            </a: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TIP:</a:t>
            </a:r>
            <a:r>
              <a:rPr kumimoji="0" lang="en-US" sz="4400" b="1" i="0" u="none" strike="noStrike" cap="none" spc="0" normalizeH="0" baseline="0" noProof="0" dirty="0">
                <a:ln>
                  <a:noFill/>
                </a:ln>
                <a:effectLst/>
                <a:uLnTx/>
                <a:uFillTx/>
              </a:rPr>
              <a:t>  </a:t>
            </a:r>
            <a:r>
              <a:rPr lang="en-US" sz="4400" b="1" dirty="0"/>
              <a:t>IF YOU ARE UNSURE ABOUT YOUR WRITING OR KNOW THAT YOU NEED HELP, MAKE AN APPOINTMENT WITH THE WGU WRITING CENTER.  THE PROS THERE CAN HELP YOU IMPROVE</a:t>
            </a:r>
            <a:r>
              <a:rPr kumimoji="0" lang="en-US" sz="4400" b="1" i="0" u="none" strike="noStrike" cap="none" spc="0" normalizeH="0" baseline="0" noProof="0" dirty="0">
                <a:ln>
                  <a:noFill/>
                </a:ln>
                <a:effectLst/>
                <a:uLnTx/>
                <a:uFillTx/>
              </a:rPr>
              <a: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highlight>
                <a:srgbClr val="FFFF00"/>
              </a:highligh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TRAP!</a:t>
            </a:r>
            <a:r>
              <a:rPr kumimoji="0" lang="en-US" sz="4400" b="1" i="0" u="none" strike="noStrike" cap="none" spc="0" normalizeH="0" baseline="0" noProof="0" dirty="0">
                <a:ln>
                  <a:noFill/>
                </a:ln>
                <a:effectLst/>
                <a:uLnTx/>
                <a:uFillTx/>
              </a:rPr>
              <a:t>  HEADS UP!  </a:t>
            </a:r>
            <a:r>
              <a:rPr lang="en-US" sz="4400" b="1" dirty="0"/>
              <a:t>DON’T FORGET TO PROOFREAD YOUR WORK. DON’T EXPECT THE EVALUATOR TO DO IT FOR YOU.</a:t>
            </a: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TRICK!</a:t>
            </a:r>
            <a:r>
              <a:rPr kumimoji="0" lang="en-US" sz="4400" b="1" i="0" u="none" strike="noStrike" cap="none" spc="0" normalizeH="0" baseline="0" noProof="0" dirty="0">
                <a:ln>
                  <a:noFill/>
                </a:ln>
                <a:effectLst/>
                <a:uLnTx/>
                <a:uFillTx/>
              </a:rPr>
              <a:t> SPELL-CHECK AND GRAMMAR-CHECK YOUR DOCUMENT.  USE GRAMMARLY WHICH HAS A FREE EDITION TO HELP YOU.  </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TRAP!</a:t>
            </a:r>
            <a:r>
              <a:rPr kumimoji="0" lang="en-US" sz="4400" b="1" i="0" u="none" strike="noStrike" cap="none" spc="0" normalizeH="0" baseline="0" noProof="0" dirty="0">
                <a:ln>
                  <a:noFill/>
                </a:ln>
                <a:effectLst/>
                <a:uLnTx/>
                <a:uFillTx/>
              </a:rPr>
              <a:t>  DO NOT OVERTHINK THIS ASSIGNMENT. DON’T GET DOWN IN THE WEEDS. YOU ONLY NEED ONE RESEARCH QUESTION.  KEEP IT SIMPLE!</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80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800" b="1" i="0" u="none" strike="noStrike" cap="none" spc="0" normalizeH="0" baseline="0" noProof="0" dirty="0">
              <a:ln>
                <a:noFill/>
              </a:ln>
              <a:effectLst/>
              <a:uLnTx/>
              <a:uFillTx/>
            </a:endParaRPr>
          </a:p>
        </p:txBody>
      </p:sp>
      <p:sp>
        <p:nvSpPr>
          <p:cNvPr id="28"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EEEA0D2-AE18-416C-B0E7-A72D7C892544}"/>
              </a:ext>
            </a:extLst>
          </p:cNvPr>
          <p:cNvPicPr>
            <a:picLocks noChangeAspect="1"/>
          </p:cNvPicPr>
          <p:nvPr/>
        </p:nvPicPr>
        <p:blipFill rotWithShape="1">
          <a:blip r:embed="rId3"/>
          <a:srcRect l="7719" r="26365" b="2"/>
          <a:stretch/>
        </p:blipFill>
        <p:spPr>
          <a:xfrm>
            <a:off x="5977788" y="799352"/>
            <a:ext cx="5425410" cy="5259296"/>
          </a:xfrm>
          <a:prstGeom prst="rect">
            <a:avLst/>
          </a:prstGeom>
        </p:spPr>
      </p:pic>
    </p:spTree>
    <p:extLst>
      <p:ext uri="{BB962C8B-B14F-4D97-AF65-F5344CB8AC3E}">
        <p14:creationId xmlns:p14="http://schemas.microsoft.com/office/powerpoint/2010/main" val="3588286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62ABE-9A9E-4213-A90D-BCA011D21EC8}"/>
              </a:ext>
            </a:extLst>
          </p:cNvPr>
          <p:cNvPicPr>
            <a:picLocks noChangeAspect="1"/>
          </p:cNvPicPr>
          <p:nvPr/>
        </p:nvPicPr>
        <p:blipFill>
          <a:blip r:embed="rId3"/>
          <a:stretch>
            <a:fillRect/>
          </a:stretch>
        </p:blipFill>
        <p:spPr>
          <a:xfrm>
            <a:off x="89268" y="85725"/>
            <a:ext cx="3968382" cy="4328077"/>
          </a:xfrm>
          <a:prstGeom prst="rect">
            <a:avLst/>
          </a:prstGeom>
        </p:spPr>
      </p:pic>
      <p:sp>
        <p:nvSpPr>
          <p:cNvPr id="2" name="TextBox 1">
            <a:extLst>
              <a:ext uri="{FF2B5EF4-FFF2-40B4-BE49-F238E27FC236}">
                <a16:creationId xmlns:a16="http://schemas.microsoft.com/office/drawing/2014/main" id="{A3B2C3F5-B319-4B5E-BB37-208D66C755F4}"/>
              </a:ext>
            </a:extLst>
          </p:cNvPr>
          <p:cNvSpPr txBox="1"/>
          <p:nvPr/>
        </p:nvSpPr>
        <p:spPr>
          <a:xfrm>
            <a:off x="6293709" y="206431"/>
            <a:ext cx="5679760" cy="261610"/>
          </a:xfrm>
          <a:prstGeom prst="rect">
            <a:avLst/>
          </a:prstGeom>
          <a:noFill/>
        </p:spPr>
        <p:txBody>
          <a:bodyPr wrap="none" rtlCol="0">
            <a:spAutoFit/>
          </a:bodyPr>
          <a:lstStyle/>
          <a:p>
            <a:r>
              <a:rPr lang="en-US" sz="1100" b="1" dirty="0">
                <a:solidFill>
                  <a:schemeClr val="bg1"/>
                </a:solidFill>
              </a:rPr>
              <a:t>https://wgu.Webex.com/wgu/j.php?MTID=md98046e23de09bc2ba813d9946a2e8cc</a:t>
            </a:r>
          </a:p>
        </p:txBody>
      </p:sp>
      <p:pic>
        <p:nvPicPr>
          <p:cNvPr id="1026" name="Picture 2" descr="Dashboard Graph Animation — FREEBIE for Principle by Jardson Almeida on ...">
            <a:extLst>
              <a:ext uri="{FF2B5EF4-FFF2-40B4-BE49-F238E27FC236}">
                <a16:creationId xmlns:a16="http://schemas.microsoft.com/office/drawing/2014/main" id="{DC80B020-913B-74A2-29D6-E0DD24B5C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301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F39275C-48F2-445C-9C58-819BF2E564AA}"/>
              </a:ext>
            </a:extLst>
          </p:cNvPr>
          <p:cNvSpPr txBox="1"/>
          <p:nvPr/>
        </p:nvSpPr>
        <p:spPr>
          <a:xfrm>
            <a:off x="590719" y="167951"/>
            <a:ext cx="5182454" cy="6142139"/>
          </a:xfrm>
          <a:prstGeom prst="rect">
            <a:avLst/>
          </a:prstGeom>
        </p:spPr>
        <p:txBody>
          <a:bodyPr vert="horz" lIns="91440" tIns="45720" rIns="91440" bIns="45720" rtlCol="0" anchor="ctr">
            <a:normAutofit fontScale="32500" lnSpcReduction="20000"/>
          </a:bodyPr>
          <a:lstStyle/>
          <a:p>
            <a:pPr marR="0" lvl="0" fontAlgn="auto">
              <a:lnSpc>
                <a:spcPct val="90000"/>
              </a:lnSpc>
              <a:spcBef>
                <a:spcPts val="0"/>
              </a:spcBef>
              <a:spcAft>
                <a:spcPts val="600"/>
              </a:spcAft>
              <a:buClrTx/>
              <a:buSzTx/>
              <a:tabLst/>
              <a:defRPr/>
            </a:pPr>
            <a:r>
              <a:rPr kumimoji="0" lang="en-US" sz="4400" b="1" i="0" u="none" strike="noStrike" cap="none" spc="0" normalizeH="0" baseline="0" noProof="0" dirty="0">
                <a:ln>
                  <a:noFill/>
                </a:ln>
                <a:effectLst/>
                <a:highlight>
                  <a:srgbClr val="FFFF00"/>
                </a:highlight>
                <a:uLnTx/>
                <a:uFillTx/>
              </a:rPr>
              <a:t>D205 TIPS, TRICKS, TRAPS!</a:t>
            </a:r>
          </a:p>
          <a:p>
            <a:pPr marR="0" lvl="0" fontAlgn="auto">
              <a:lnSpc>
                <a:spcPct val="90000"/>
              </a:lnSpc>
              <a:spcBef>
                <a:spcPts val="0"/>
              </a:spcBef>
              <a:spcAft>
                <a:spcPts val="600"/>
              </a:spcAft>
              <a:buClrTx/>
              <a:buSzTx/>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4400" b="1" dirty="0"/>
              <a:t>PERFORMANCE ASSESSMENT REPORT</a:t>
            </a: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TIP:</a:t>
            </a:r>
            <a:r>
              <a:rPr kumimoji="0" lang="en-US" sz="4400" b="1" i="0" u="none" strike="noStrike" cap="none" spc="0" normalizeH="0" baseline="0" noProof="0" dirty="0">
                <a:ln>
                  <a:noFill/>
                </a:ln>
                <a:effectLst/>
                <a:uLnTx/>
                <a:uFillTx/>
              </a:rPr>
              <a:t> </a:t>
            </a:r>
            <a:r>
              <a:rPr lang="en-US" sz="4400" b="1" dirty="0"/>
              <a:t>WRITE A PROFESSIONAL, GRADUATE-LEVEL PAPER.  PROVIDE A COVER PAGE, A FULL </a:t>
            </a:r>
            <a:r>
              <a:rPr kumimoji="0" lang="en-US" sz="4400" b="1" i="0" u="none" strike="noStrike" cap="none" spc="0" normalizeH="0" baseline="0" noProof="0" dirty="0">
                <a:ln>
                  <a:noFill/>
                </a:ln>
                <a:effectLst/>
                <a:uLnTx/>
                <a:uFillTx/>
              </a:rPr>
              <a:t>PARAGRAPH FOR EA</a:t>
            </a:r>
            <a:r>
              <a:rPr lang="en-US" sz="4400" b="1" dirty="0"/>
              <a:t>CH ITEM.  BE EXPRESSIVE, EXPLAIN HOW AND WHY, PROVIDE </a:t>
            </a:r>
            <a:r>
              <a:rPr kumimoji="0" lang="en-US" sz="4400" b="1" i="0" u="none" strike="noStrike" cap="none" spc="0" normalizeH="0" baseline="0" noProof="0" dirty="0">
                <a:ln>
                  <a:noFill/>
                </a:ln>
                <a:effectLst/>
                <a:uLnTx/>
                <a:uFillTx/>
              </a:rPr>
              <a:t>SCREEN SHOTS</a:t>
            </a:r>
            <a:r>
              <a:rPr lang="en-US" sz="4400" b="1" dirty="0"/>
              <a:t>, SQL CODE WITH YOUR PARAGRAPHS.</a:t>
            </a: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TIP:</a:t>
            </a:r>
            <a:r>
              <a:rPr kumimoji="0" lang="en-US" sz="4400" b="1" i="0" u="none" strike="noStrike" cap="none" spc="0" normalizeH="0" baseline="0" noProof="0" dirty="0">
                <a:ln>
                  <a:noFill/>
                </a:ln>
                <a:effectLst/>
                <a:uLnTx/>
                <a:uFillTx/>
              </a:rPr>
              <a:t>  </a:t>
            </a:r>
            <a:r>
              <a:rPr lang="en-US" sz="4400" b="1" dirty="0"/>
              <a:t>IF YOU ARE UNSURE ABOUT YOUR WRITING OR KNOW THAT YOU NEED HELP, MAKE AN APPOINTMENT WITH THE WGU WRITING CENTER.  THE PROS THERE CAN HELP YOU IMPROVE</a:t>
            </a:r>
            <a:r>
              <a:rPr kumimoji="0" lang="en-US" sz="4400" b="1" i="0" u="none" strike="noStrike" cap="none" spc="0" normalizeH="0" baseline="0" noProof="0" dirty="0">
                <a:ln>
                  <a:noFill/>
                </a:ln>
                <a:effectLst/>
                <a:uLnTx/>
                <a:uFillTx/>
              </a:rPr>
              <a: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highlight>
                <a:srgbClr val="FFFF00"/>
              </a:highligh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TRAP!</a:t>
            </a:r>
            <a:r>
              <a:rPr kumimoji="0" lang="en-US" sz="4400" b="1" i="0" u="none" strike="noStrike" cap="none" spc="0" normalizeH="0" baseline="0" noProof="0" dirty="0">
                <a:ln>
                  <a:noFill/>
                </a:ln>
                <a:effectLst/>
                <a:uLnTx/>
                <a:uFillTx/>
              </a:rPr>
              <a:t>  HEADS UP!  </a:t>
            </a:r>
            <a:r>
              <a:rPr lang="en-US" sz="4400" b="1" dirty="0"/>
              <a:t>DON’T FORGET TO PROOFREAD YOUR WORK. DON’T EXPECT THE EVALUATOR TO DO IT FOR YOU.</a:t>
            </a: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TRICK!</a:t>
            </a:r>
            <a:r>
              <a:rPr kumimoji="0" lang="en-US" sz="4400" b="1" i="0" u="none" strike="noStrike" cap="none" spc="0" normalizeH="0" baseline="0" noProof="0" dirty="0">
                <a:ln>
                  <a:noFill/>
                </a:ln>
                <a:effectLst/>
                <a:uLnTx/>
                <a:uFillTx/>
              </a:rPr>
              <a:t> SPELL-CHECK AND GRAMMAR-CHECK YOUR DOCUMENT.  USE GRAMMARLY WHICH HAS A FREE EDITION TO HELP YOU.  </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4400" b="1"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4400" b="1" i="0" u="none" strike="noStrike" cap="none" spc="0" normalizeH="0" baseline="0" noProof="0" dirty="0">
                <a:ln>
                  <a:noFill/>
                </a:ln>
                <a:effectLst/>
                <a:highlight>
                  <a:srgbClr val="FFFF00"/>
                </a:highlight>
                <a:uLnTx/>
                <a:uFillTx/>
              </a:rPr>
              <a:t>TRAP!</a:t>
            </a:r>
            <a:r>
              <a:rPr kumimoji="0" lang="en-US" sz="4400" b="1" i="0" u="none" strike="noStrike" cap="none" spc="0" normalizeH="0" baseline="0" noProof="0" dirty="0">
                <a:ln>
                  <a:noFill/>
                </a:ln>
                <a:effectLst/>
                <a:uLnTx/>
                <a:uFillTx/>
              </a:rPr>
              <a:t>  DO NOT OVERTHINK THIS ASSIGNMENT. DON’T GET DOWN IN THE WEEDS. YOU ONLY NEED ONE RESEARCH QUESTION.  KEEP IT SIMPLE!</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80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800" b="1" i="0" u="none" strike="noStrike" cap="none" spc="0" normalizeH="0" baseline="0" noProof="0" dirty="0">
              <a:ln>
                <a:noFill/>
              </a:ln>
              <a:effectLst/>
              <a:uLnTx/>
              <a:uFillTx/>
            </a:endParaRPr>
          </a:p>
        </p:txBody>
      </p:sp>
      <p:sp>
        <p:nvSpPr>
          <p:cNvPr id="28"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FCE4F5-1590-0283-8A54-05A9CB91E29F}"/>
              </a:ext>
            </a:extLst>
          </p:cNvPr>
          <p:cNvPicPr>
            <a:picLocks noChangeAspect="1"/>
          </p:cNvPicPr>
          <p:nvPr/>
        </p:nvPicPr>
        <p:blipFill>
          <a:blip r:embed="rId3"/>
          <a:stretch>
            <a:fillRect/>
          </a:stretch>
        </p:blipFill>
        <p:spPr>
          <a:xfrm>
            <a:off x="6164294" y="692432"/>
            <a:ext cx="4326732" cy="5617658"/>
          </a:xfrm>
          <a:prstGeom prst="rect">
            <a:avLst/>
          </a:prstGeom>
        </p:spPr>
      </p:pic>
    </p:spTree>
    <p:extLst>
      <p:ext uri="{BB962C8B-B14F-4D97-AF65-F5344CB8AC3E}">
        <p14:creationId xmlns:p14="http://schemas.microsoft.com/office/powerpoint/2010/main" val="401705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9275C-48F2-445C-9C58-819BF2E564AA}"/>
              </a:ext>
            </a:extLst>
          </p:cNvPr>
          <p:cNvSpPr txBox="1"/>
          <p:nvPr/>
        </p:nvSpPr>
        <p:spPr>
          <a:xfrm>
            <a:off x="704272" y="152400"/>
            <a:ext cx="10985500" cy="6186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highlight>
                  <a:srgbClr val="FFFF00"/>
                </a:highlight>
                <a:uLnTx/>
                <a:uFillTx/>
                <a:latin typeface="Avenir Next LT Pro Light"/>
                <a:ea typeface="+mn-ea"/>
                <a:cs typeface="+mn-cs"/>
              </a:rPr>
              <a:t>D205 TIPS, TRICKS, TRAPS!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PERFORMANCE ASSESSMENT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0000"/>
              </a:solidFill>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highlight>
                  <a:srgbClr val="FFFF00"/>
                </a:highlight>
                <a:uLnTx/>
                <a:uFillTx/>
                <a:latin typeface="Arial Black" panose="020B0A04020102020204" pitchFamily="34" charset="0"/>
                <a:ea typeface="+mn-ea"/>
                <a:cs typeface="+mn-cs"/>
              </a:rPr>
              <a:t>TIP:</a:t>
            </a:r>
            <a:r>
              <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FOR THIS PA YOU WILL CREATE A SIXTH TABLE BASED ON EITHER THE SERVICES OR THE SURVEY_RESPONSES FILES. THEN YOU WILL LOAD THE TABLE FROM THE FILE. YOU WILL HAVE 10,000 ROWS IN YOUR NEW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highlight>
                  <a:srgbClr val="FFFF00"/>
                </a:highlight>
                <a:uLnTx/>
                <a:uFillTx/>
                <a:latin typeface="Arial Black" panose="020B0A04020102020204" pitchFamily="34" charset="0"/>
                <a:ea typeface="+mn-ea"/>
                <a:cs typeface="+mn-cs"/>
              </a:rPr>
              <a:t>TIP:</a:t>
            </a:r>
            <a:r>
              <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THE CUSTOMER TABLE HAS 10,000 ROWS AS DO THE EXTERNAL FILES. CONSIDER THIS RELATIONSHIP.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highlight>
                <a:srgbClr val="FFFF00"/>
              </a:highligh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highlight>
                  <a:srgbClr val="FFFF00"/>
                </a:highlight>
                <a:uLnTx/>
                <a:uFillTx/>
                <a:latin typeface="Arial Black" panose="020B0A04020102020204" pitchFamily="34" charset="0"/>
                <a:ea typeface="+mn-ea"/>
                <a:cs typeface="+mn-cs"/>
              </a:rPr>
              <a:t>TRAP!</a:t>
            </a:r>
            <a:r>
              <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DON’T FORGET TO CREATE YOUR PRIMARY KEY AND SHOW THE RELATIONSHIP BETWEEN YOUR NEW TABLE AND CUSTOMER.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highlight>
                  <a:srgbClr val="FFFF00"/>
                </a:highlight>
                <a:uLnTx/>
                <a:uFillTx/>
                <a:latin typeface="Arial Black" panose="020B0A04020102020204" pitchFamily="34" charset="0"/>
                <a:ea typeface="+mn-ea"/>
                <a:cs typeface="+mn-cs"/>
              </a:rPr>
              <a:t>TRICK!</a:t>
            </a:r>
            <a:r>
              <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REMEMBER TO CREATE YOUR ERD AFTER YOU CREATE YOUR NEW TABLE SO THAT IT SHOWS UP IN THE SCHEMATIC.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highlight>
                  <a:srgbClr val="FFFF00"/>
                </a:highlight>
                <a:uLnTx/>
                <a:uFillTx/>
                <a:latin typeface="Arial Black" panose="020B0A04020102020204" pitchFamily="34" charset="0"/>
                <a:ea typeface="+mn-ea"/>
                <a:cs typeface="+mn-cs"/>
              </a:rPr>
              <a:t>TRAP!</a:t>
            </a:r>
            <a:r>
              <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DO NOT OVERLOOK WHAT FOREIGN KEYS ARE FOR AND HOW THEY ENFORCE REFERENTIAL INTEGRITY.</a:t>
            </a:r>
          </a:p>
        </p:txBody>
      </p:sp>
      <p:pic>
        <p:nvPicPr>
          <p:cNvPr id="4" name="Picture 3">
            <a:extLst>
              <a:ext uri="{FF2B5EF4-FFF2-40B4-BE49-F238E27FC236}">
                <a16:creationId xmlns:a16="http://schemas.microsoft.com/office/drawing/2014/main" id="{7EEEA0D2-AE18-416C-B0E7-A72D7C892544}"/>
              </a:ext>
            </a:extLst>
          </p:cNvPr>
          <p:cNvPicPr>
            <a:picLocks noChangeAspect="1"/>
          </p:cNvPicPr>
          <p:nvPr/>
        </p:nvPicPr>
        <p:blipFill>
          <a:blip r:embed="rId4"/>
          <a:stretch>
            <a:fillRect/>
          </a:stretch>
        </p:blipFill>
        <p:spPr>
          <a:xfrm>
            <a:off x="8935721" y="0"/>
            <a:ext cx="3256279" cy="2080727"/>
          </a:xfrm>
          <a:prstGeom prst="rect">
            <a:avLst/>
          </a:prstGeom>
        </p:spPr>
      </p:pic>
    </p:spTree>
    <p:extLst>
      <p:ext uri="{BB962C8B-B14F-4D97-AF65-F5344CB8AC3E}">
        <p14:creationId xmlns:p14="http://schemas.microsoft.com/office/powerpoint/2010/main" val="517175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a:off x="2144111" y="1923393"/>
            <a:ext cx="18473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extBox 1">
            <a:extLst>
              <a:ext uri="{FF2B5EF4-FFF2-40B4-BE49-F238E27FC236}">
                <a16:creationId xmlns:a16="http://schemas.microsoft.com/office/drawing/2014/main" id="{0EE34A9C-5908-401F-9F03-911492711719}"/>
              </a:ext>
            </a:extLst>
          </p:cNvPr>
          <p:cNvSpPr txBox="1"/>
          <p:nvPr/>
        </p:nvSpPr>
        <p:spPr>
          <a:xfrm>
            <a:off x="956356" y="-67676"/>
            <a:ext cx="10191701" cy="830997"/>
          </a:xfrm>
          <a:prstGeom prst="rect">
            <a:avLst/>
          </a:prstGeom>
          <a:noFill/>
        </p:spPr>
        <p:txBody>
          <a:bodyPr wrap="none" rtlCol="0">
            <a:spAutoFit/>
          </a:bodyPr>
          <a:lstStyle/>
          <a:p>
            <a:r>
              <a:rPr lang="en-US" sz="2400" b="1" dirty="0"/>
              <a:t>                    DON’T LET THIS HAPPEN TO YOU!</a:t>
            </a:r>
          </a:p>
          <a:p>
            <a:r>
              <a:rPr lang="en-US" sz="2400" b="1" dirty="0"/>
              <a:t>Write Professionally.  Spell-check, grammar-check.  Proofread your work. </a:t>
            </a:r>
            <a:endParaRPr lang="en-US" dirty="0"/>
          </a:p>
        </p:txBody>
      </p:sp>
      <p:pic>
        <p:nvPicPr>
          <p:cNvPr id="7" name="Picture 6">
            <a:extLst>
              <a:ext uri="{FF2B5EF4-FFF2-40B4-BE49-F238E27FC236}">
                <a16:creationId xmlns:a16="http://schemas.microsoft.com/office/drawing/2014/main" id="{E1CB96A5-63BB-4A19-957C-94C61DCCBDD4}"/>
              </a:ext>
            </a:extLst>
          </p:cNvPr>
          <p:cNvPicPr>
            <a:picLocks noChangeAspect="1"/>
          </p:cNvPicPr>
          <p:nvPr/>
        </p:nvPicPr>
        <p:blipFill>
          <a:blip r:embed="rId4"/>
          <a:stretch>
            <a:fillRect/>
          </a:stretch>
        </p:blipFill>
        <p:spPr>
          <a:xfrm>
            <a:off x="0" y="714359"/>
            <a:ext cx="12192000" cy="1154674"/>
          </a:xfrm>
          <a:prstGeom prst="rect">
            <a:avLst/>
          </a:prstGeom>
        </p:spPr>
      </p:pic>
      <p:sp>
        <p:nvSpPr>
          <p:cNvPr id="9" name="TextBox 8">
            <a:extLst>
              <a:ext uri="{FF2B5EF4-FFF2-40B4-BE49-F238E27FC236}">
                <a16:creationId xmlns:a16="http://schemas.microsoft.com/office/drawing/2014/main" id="{1BCCBA4E-3A2B-4F78-864D-98E47B7D3714}"/>
              </a:ext>
            </a:extLst>
          </p:cNvPr>
          <p:cNvSpPr txBox="1"/>
          <p:nvPr/>
        </p:nvSpPr>
        <p:spPr>
          <a:xfrm>
            <a:off x="693053" y="3688649"/>
            <a:ext cx="10455004" cy="3582519"/>
          </a:xfrm>
          <a:prstGeom prst="rect">
            <a:avLst/>
          </a:prstGeom>
          <a:noFill/>
        </p:spPr>
        <p:txBody>
          <a:bodyPr wrap="square">
            <a:spAutoFit/>
          </a:bodyPr>
          <a:lstStyle/>
          <a:p>
            <a:r>
              <a:rPr lang="en-US" sz="1800" dirty="0">
                <a:effectLst/>
                <a:latin typeface="Verdana" panose="020B0604030504040204" pitchFamily="34" charset="0"/>
                <a:ea typeface="MS Mincho" panose="02020609040205080304" pitchFamily="49" charset="-128"/>
                <a:cs typeface="Times New Roman" panose="02020603050405020304" pitchFamily="18" charset="0"/>
              </a:rPr>
              <a:t>                        Example of an Intext citation:</a:t>
            </a:r>
          </a:p>
          <a:p>
            <a:endParaRPr lang="en-US" sz="1800" dirty="0">
              <a:effectLst/>
              <a:latin typeface="Verdana" panose="020B0604030504040204" pitchFamily="34" charset="0"/>
              <a:ea typeface="MS Mincho" panose="02020609040205080304" pitchFamily="49" charset="-128"/>
              <a:cs typeface="Times New Roman" panose="02020603050405020304" pitchFamily="18" charset="0"/>
            </a:endParaRPr>
          </a:p>
          <a:p>
            <a:r>
              <a:rPr lang="en-US" sz="1800" dirty="0">
                <a:effectLst/>
                <a:latin typeface="Verdana" panose="020B0604030504040204" pitchFamily="34" charset="0"/>
                <a:ea typeface="MS Mincho" panose="02020609040205080304" pitchFamily="49" charset="-128"/>
                <a:cs typeface="Times New Roman" panose="02020603050405020304" pitchFamily="18" charset="0"/>
              </a:rPr>
              <a:t>It is important to have a sufficient number of rows to build a properly fitted Linear Regression Model (Austin &amp; </a:t>
            </a:r>
            <a:r>
              <a:rPr lang="en-US" sz="1800" dirty="0" err="1">
                <a:effectLst/>
                <a:latin typeface="Verdana" panose="020B0604030504040204" pitchFamily="34" charset="0"/>
                <a:ea typeface="MS Mincho" panose="02020609040205080304" pitchFamily="49" charset="-128"/>
                <a:cs typeface="Times New Roman" panose="02020603050405020304" pitchFamily="18" charset="0"/>
              </a:rPr>
              <a:t>Steyerberg</a:t>
            </a:r>
            <a:r>
              <a:rPr lang="en-US" sz="1800" dirty="0">
                <a:effectLst/>
                <a:latin typeface="Verdana" panose="020B0604030504040204" pitchFamily="34" charset="0"/>
                <a:ea typeface="MS Mincho" panose="02020609040205080304" pitchFamily="49" charset="-128"/>
                <a:cs typeface="Times New Roman" panose="02020603050405020304" pitchFamily="18" charset="0"/>
              </a:rPr>
              <a:t>, 2015).</a:t>
            </a:r>
          </a:p>
          <a:p>
            <a:endParaRPr lang="en-US" dirty="0">
              <a:latin typeface="Verdana" panose="020B0604030504040204" pitchFamily="34" charset="0"/>
              <a:ea typeface="MS Mincho" panose="02020609040205080304" pitchFamily="49" charset="-128"/>
              <a:cs typeface="Times New Roman" panose="02020603050405020304" pitchFamily="18" charset="0"/>
            </a:endParaRPr>
          </a:p>
          <a:p>
            <a:r>
              <a:rPr lang="en-US" dirty="0">
                <a:latin typeface="Verdana" panose="020B0604030504040204" pitchFamily="34" charset="0"/>
                <a:ea typeface="MS Mincho" panose="02020609040205080304" pitchFamily="49" charset="-128"/>
                <a:cs typeface="Times New Roman" panose="02020603050405020304" pitchFamily="18" charset="0"/>
              </a:rPr>
              <a:t>                       The Matching Reference:</a:t>
            </a:r>
          </a:p>
          <a:p>
            <a:endParaRPr lang="en-US" dirty="0">
              <a:latin typeface="Verdana" panose="020B0604030504040204" pitchFamily="34"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Verdana" panose="020B0604030504040204" pitchFamily="34" charset="0"/>
                <a:ea typeface="MS Mincho" panose="02020609040205080304" pitchFamily="49" charset="-128"/>
                <a:cs typeface="Times New Roman" panose="02020603050405020304" pitchFamily="18" charset="0"/>
              </a:rPr>
              <a:t>Austin, P., &amp; ; </a:t>
            </a:r>
            <a:r>
              <a:rPr lang="en-US" sz="1800" dirty="0" err="1">
                <a:effectLst/>
                <a:latin typeface="Verdana" panose="020B0604030504040204" pitchFamily="34" charset="0"/>
                <a:ea typeface="MS Mincho" panose="02020609040205080304" pitchFamily="49" charset="-128"/>
                <a:cs typeface="Times New Roman" panose="02020603050405020304" pitchFamily="18" charset="0"/>
              </a:rPr>
              <a:t>Steyerberg</a:t>
            </a:r>
            <a:r>
              <a:rPr lang="en-US" sz="1800" dirty="0">
                <a:effectLst/>
                <a:latin typeface="Verdana" panose="020B0604030504040204" pitchFamily="34" charset="0"/>
                <a:ea typeface="MS Mincho" panose="02020609040205080304" pitchFamily="49" charset="-128"/>
                <a:cs typeface="Times New Roman" panose="02020603050405020304" pitchFamily="18" charset="0"/>
              </a:rPr>
              <a:t>, E. (2015, January 22). The number of subjects per variable required in linear regression analyses. Retrieved October 13, 2020, from </a:t>
            </a:r>
            <a:r>
              <a:rPr lang="en-US" sz="1800" u="sng" dirty="0">
                <a:effectLst/>
                <a:latin typeface="Verdana" panose="020B0604030504040204" pitchFamily="34" charset="0"/>
                <a:ea typeface="MS Mincho" panose="02020609040205080304" pitchFamily="49" charset="-128"/>
                <a:cs typeface="Times New Roman" panose="02020603050405020304" pitchFamily="18" charset="0"/>
                <a:hlinkClick r:id="rId5">
                  <a:extLst>
                    <a:ext uri="{A12FA001-AC4F-418D-AE19-62706E023703}">
                      <ahyp:hlinkClr xmlns:ahyp="http://schemas.microsoft.com/office/drawing/2018/hyperlinkcolor" val="tx"/>
                    </a:ext>
                  </a:extLst>
                </a:hlinkClick>
              </a:rPr>
              <a:t>https://www.sciencedirect.com/science/article/pii/S0895435615000141</a:t>
            </a:r>
            <a:endParaRPr lang="en-US" sz="1800" dirty="0">
              <a:effectLst/>
              <a:latin typeface="Calibri" panose="020F0502020204030204" pitchFamily="34" charset="0"/>
              <a:ea typeface="MS Mincho" panose="02020609040205080304" pitchFamily="49" charset="-128"/>
              <a:cs typeface="Times New Roman" panose="02020603050405020304" pitchFamily="18" charset="0"/>
            </a:endParaRPr>
          </a:p>
          <a:p>
            <a:pPr marL="0" marR="0">
              <a:lnSpc>
                <a:spcPct val="115000"/>
              </a:lnSpc>
              <a:spcBef>
                <a:spcPts val="0"/>
              </a:spcBef>
              <a:spcAft>
                <a:spcPts val="0"/>
              </a:spcAft>
            </a:pPr>
            <a:r>
              <a:rPr lang="en-US" sz="1800" dirty="0">
                <a:effectLst/>
                <a:latin typeface="Verdana" panose="020B0604030504040204" pitchFamily="34" charset="0"/>
                <a:ea typeface="MS Mincho" panose="02020609040205080304" pitchFamily="49" charset="-128"/>
                <a:cs typeface="Times New Roman" panose="02020603050405020304" pitchFamily="18" charset="0"/>
              </a:rPr>
              <a:t> </a:t>
            </a:r>
            <a:endParaRPr lang="en-US" sz="1800" dirty="0">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44176437-996B-7784-5721-6526130E9E14}"/>
              </a:ext>
            </a:extLst>
          </p:cNvPr>
          <p:cNvPicPr>
            <a:picLocks noChangeAspect="1"/>
          </p:cNvPicPr>
          <p:nvPr/>
        </p:nvPicPr>
        <p:blipFill>
          <a:blip r:embed="rId6"/>
          <a:stretch>
            <a:fillRect/>
          </a:stretch>
        </p:blipFill>
        <p:spPr>
          <a:xfrm>
            <a:off x="0" y="1882246"/>
            <a:ext cx="6595353" cy="1419253"/>
          </a:xfrm>
          <a:prstGeom prst="rect">
            <a:avLst/>
          </a:prstGeom>
        </p:spPr>
      </p:pic>
    </p:spTree>
    <p:extLst>
      <p:ext uri="{BB962C8B-B14F-4D97-AF65-F5344CB8AC3E}">
        <p14:creationId xmlns:p14="http://schemas.microsoft.com/office/powerpoint/2010/main" val="188315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54F8A0-013D-4225-AA18-467D58E9702C}"/>
              </a:ext>
            </a:extLst>
          </p:cNvPr>
          <p:cNvPicPr>
            <a:picLocks noChangeAspect="1"/>
          </p:cNvPicPr>
          <p:nvPr/>
        </p:nvPicPr>
        <p:blipFill>
          <a:blip r:embed="rId3"/>
          <a:stretch>
            <a:fillRect/>
          </a:stretch>
        </p:blipFill>
        <p:spPr>
          <a:xfrm>
            <a:off x="173966" y="0"/>
            <a:ext cx="11844068" cy="6858000"/>
          </a:xfrm>
          <a:prstGeom prst="rect">
            <a:avLst/>
          </a:prstGeom>
        </p:spPr>
      </p:pic>
    </p:spTree>
    <p:extLst>
      <p:ext uri="{BB962C8B-B14F-4D97-AF65-F5344CB8AC3E}">
        <p14:creationId xmlns:p14="http://schemas.microsoft.com/office/powerpoint/2010/main" val="64172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6E7E13-BC5A-4F92-83A3-FB79B7F418B3}"/>
              </a:ext>
            </a:extLst>
          </p:cNvPr>
          <p:cNvSpPr txBox="1"/>
          <p:nvPr/>
        </p:nvSpPr>
        <p:spPr>
          <a:xfrm>
            <a:off x="961191" y="407564"/>
            <a:ext cx="71867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a:t>
            </a:r>
            <a:r>
              <a:rPr kumimoji="0" lang="en-US" sz="1800" b="1" i="0" u="none" strike="noStrike" kern="1200" cap="none" spc="0" normalizeH="0" baseline="0" noProof="0" dirty="0" err="1">
                <a:ln>
                  <a:noFill/>
                </a:ln>
                <a:solidFill>
                  <a:prstClr val="white"/>
                </a:solidFill>
                <a:effectLst/>
                <a:uLnTx/>
                <a:uFillTx/>
                <a:latin typeface="Calibri" panose="020F0502020204030204"/>
                <a:ea typeface="+mn-ea"/>
                <a:cs typeface="+mn-cs"/>
              </a:rPr>
              <a:t>lef</a:t>
            </a:r>
            <a:r>
              <a:rPr kumimoji="0" lang="en-US" sz="1800" b="1" i="0" u="none" strike="noStrike" kern="1200" cap="none" spc="0" normalizeH="0" baseline="0" noProof="0" dirty="0" err="1">
                <a:ln>
                  <a:noFill/>
                </a:ln>
                <a:effectLst/>
                <a:uLnTx/>
                <a:uFillTx/>
                <a:latin typeface="Calibri" panose="020F0502020204030204"/>
                <a:ea typeface="+mn-ea"/>
                <a:cs typeface="+mn-cs"/>
              </a:rPr>
              <a:t>DOUBLE</a:t>
            </a:r>
            <a:r>
              <a:rPr kumimoji="0" lang="en-US" sz="1800" b="1" i="0" u="none" strike="noStrike" kern="1200" cap="none" spc="0" normalizeH="0" baseline="0" noProof="0" dirty="0">
                <a:ln>
                  <a:noFill/>
                </a:ln>
                <a:effectLst/>
                <a:uLnTx/>
                <a:uFillTx/>
                <a:latin typeface="Calibri" panose="020F0502020204030204"/>
                <a:ea typeface="+mn-ea"/>
                <a:cs typeface="+mn-cs"/>
              </a:rPr>
              <a:t>-CLICK ON THE </a:t>
            </a:r>
            <a:r>
              <a:rPr kumimoji="0" lang="en-US" sz="1800" b="1" i="0" u="none" strike="noStrike" kern="1200" cap="none" spc="0" normalizeH="0" baseline="0" noProof="0" dirty="0" err="1">
                <a:ln>
                  <a:noFill/>
                </a:ln>
                <a:effectLst/>
                <a:uLnTx/>
                <a:uFillTx/>
                <a:latin typeface="Calibri" panose="020F0502020204030204"/>
                <a:ea typeface="+mn-ea"/>
                <a:cs typeface="+mn-cs"/>
              </a:rPr>
              <a:t>LabFiles</a:t>
            </a:r>
            <a:r>
              <a:rPr kumimoji="0" lang="en-US" sz="1800" b="1" i="0" u="none" strike="noStrike" kern="1200" cap="none" spc="0" normalizeH="0" baseline="0" noProof="0" dirty="0">
                <a:ln>
                  <a:noFill/>
                </a:ln>
                <a:effectLst/>
                <a:uLnTx/>
                <a:uFillTx/>
                <a:latin typeface="Calibri" panose="020F0502020204030204"/>
                <a:ea typeface="+mn-ea"/>
                <a:cs typeface="+mn-cs"/>
              </a:rPr>
              <a:t> Folder to see the two datafiles</a:t>
            </a:r>
            <a:r>
              <a:rPr kumimoji="0" lang="en-US" sz="1800" i="0" u="none" strike="noStrike" kern="1200" cap="none" spc="0" normalizeH="0" baseline="0" noProof="0" dirty="0">
                <a:ln>
                  <a:noFill/>
                </a:ln>
                <a:effectLst/>
                <a:uLnTx/>
                <a:uFillTx/>
                <a:latin typeface="Calibri" panose="020F0502020204030204"/>
                <a:ea typeface="+mn-ea"/>
                <a:cs typeface="+mn-cs"/>
              </a:rPr>
              <a:t>.</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right side, click the three parallel bars to save your session.’</a:t>
            </a:r>
          </a:p>
        </p:txBody>
      </p:sp>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4" name="Picture 3">
            <a:extLst>
              <a:ext uri="{FF2B5EF4-FFF2-40B4-BE49-F238E27FC236}">
                <a16:creationId xmlns:a16="http://schemas.microsoft.com/office/drawing/2014/main" id="{972E4CAA-98E5-4BBF-B428-0000C3D9F0BE}"/>
              </a:ext>
            </a:extLst>
          </p:cNvPr>
          <p:cNvPicPr>
            <a:picLocks noChangeAspect="1"/>
          </p:cNvPicPr>
          <p:nvPr/>
        </p:nvPicPr>
        <p:blipFill>
          <a:blip r:embed="rId3"/>
          <a:stretch>
            <a:fillRect/>
          </a:stretch>
        </p:blipFill>
        <p:spPr>
          <a:xfrm>
            <a:off x="1574958" y="776896"/>
            <a:ext cx="9247356" cy="6858000"/>
          </a:xfrm>
          <a:prstGeom prst="rect">
            <a:avLst/>
          </a:prstGeom>
        </p:spPr>
      </p:pic>
      <p:pic>
        <p:nvPicPr>
          <p:cNvPr id="7" name="Picture 6">
            <a:extLst>
              <a:ext uri="{FF2B5EF4-FFF2-40B4-BE49-F238E27FC236}">
                <a16:creationId xmlns:a16="http://schemas.microsoft.com/office/drawing/2014/main" id="{0F3BD834-A8E4-4892-BB18-C0DA112124D6}"/>
              </a:ext>
            </a:extLst>
          </p:cNvPr>
          <p:cNvPicPr>
            <a:picLocks noChangeAspect="1"/>
          </p:cNvPicPr>
          <p:nvPr/>
        </p:nvPicPr>
        <p:blipFill>
          <a:blip r:embed="rId4"/>
          <a:stretch>
            <a:fillRect/>
          </a:stretch>
        </p:blipFill>
        <p:spPr>
          <a:xfrm>
            <a:off x="4831508" y="3955013"/>
            <a:ext cx="5048250" cy="2400300"/>
          </a:xfrm>
          <a:prstGeom prst="rect">
            <a:avLst/>
          </a:prstGeom>
        </p:spPr>
      </p:pic>
    </p:spTree>
    <p:extLst>
      <p:ext uri="{BB962C8B-B14F-4D97-AF65-F5344CB8AC3E}">
        <p14:creationId xmlns:p14="http://schemas.microsoft.com/office/powerpoint/2010/main" val="3925573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31BA61-DC4A-4629-B4BE-2FDC27B5399A}"/>
              </a:ext>
            </a:extLst>
          </p:cNvPr>
          <p:cNvPicPr>
            <a:picLocks noChangeAspect="1"/>
          </p:cNvPicPr>
          <p:nvPr/>
        </p:nvPicPr>
        <p:blipFill>
          <a:blip r:embed="rId3"/>
          <a:stretch>
            <a:fillRect/>
          </a:stretch>
        </p:blipFill>
        <p:spPr>
          <a:xfrm>
            <a:off x="2695871" y="219521"/>
            <a:ext cx="4924129" cy="6858000"/>
          </a:xfrm>
          <a:prstGeom prst="rect">
            <a:avLst/>
          </a:prstGeom>
        </p:spPr>
      </p:pic>
      <p:sp>
        <p:nvSpPr>
          <p:cNvPr id="5" name="TextBox 4">
            <a:extLst>
              <a:ext uri="{FF2B5EF4-FFF2-40B4-BE49-F238E27FC236}">
                <a16:creationId xmlns:a16="http://schemas.microsoft.com/office/drawing/2014/main" id="{55A87C8A-8EE3-44B7-AFC1-D6D296EA1B32}"/>
              </a:ext>
            </a:extLst>
          </p:cNvPr>
          <p:cNvSpPr txBox="1"/>
          <p:nvPr/>
        </p:nvSpPr>
        <p:spPr>
          <a:xfrm>
            <a:off x="-92363" y="0"/>
            <a:ext cx="6096000" cy="4770537"/>
          </a:xfrm>
          <a:prstGeom prst="rect">
            <a:avLst/>
          </a:prstGeom>
          <a:noFill/>
        </p:spPr>
        <p:txBody>
          <a:bodyPr wrap="square">
            <a:spAutoFit/>
          </a:bodyPr>
          <a:lstStyle/>
          <a:p>
            <a:r>
              <a:rPr lang="en-US" sz="1400" b="1" dirty="0">
                <a:solidFill>
                  <a:schemeClr val="bg1"/>
                </a:solidFill>
                <a:latin typeface="Arial Black" panose="020B0A04020102020204" pitchFamily="34" charset="0"/>
              </a:rPr>
              <a:t>YouTube video on how to use PgAdmin:</a:t>
            </a:r>
          </a:p>
          <a:p>
            <a:endParaRPr lang="en-US" sz="1000" b="1" dirty="0">
              <a:solidFill>
                <a:schemeClr val="bg1"/>
              </a:solidFill>
              <a:latin typeface="Algerian" panose="04020705040A02060702" pitchFamily="82"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endParaRPr lang="en-US" sz="1000" b="1" dirty="0">
              <a:solidFill>
                <a:schemeClr val="bg1"/>
              </a:solidFill>
              <a:latin typeface="Arial" panose="020B0604020202020204" pitchFamily="34" charset="0"/>
              <a:cs typeface="Arial" panose="020B0604020202020204" pitchFamily="34" charset="0"/>
            </a:endParaRPr>
          </a:p>
          <a:p>
            <a:r>
              <a:rPr lang="en-US" sz="1000" b="1" dirty="0">
                <a:solidFill>
                  <a:schemeClr val="bg1"/>
                </a:solidFill>
                <a:latin typeface="Arial" panose="020B0604020202020204" pitchFamily="34" charset="0"/>
                <a:cs typeface="Arial" panose="020B0604020202020204" pitchFamily="34" charset="0"/>
              </a:rPr>
              <a:t>https://www.youtube.com/watch?v=Dd2ej-QKrWY</a:t>
            </a:r>
          </a:p>
        </p:txBody>
      </p:sp>
      <p:pic>
        <p:nvPicPr>
          <p:cNvPr id="4098" name="Picture 2" descr="Free White, Red, and Yellow Tulip Flowers Stock Photo">
            <a:extLst>
              <a:ext uri="{FF2B5EF4-FFF2-40B4-BE49-F238E27FC236}">
                <a16:creationId xmlns:a16="http://schemas.microsoft.com/office/drawing/2014/main" id="{DA5A6ECC-3348-41B4-8BC9-B1C631211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356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E0480-A045-4695-8912-0A5601F780B4}"/>
              </a:ext>
            </a:extLst>
          </p:cNvPr>
          <p:cNvSpPr txBox="1"/>
          <p:nvPr/>
        </p:nvSpPr>
        <p:spPr>
          <a:xfrm>
            <a:off x="4312674" y="451977"/>
            <a:ext cx="2117887" cy="400110"/>
          </a:xfrm>
          <a:prstGeom prst="rect">
            <a:avLst/>
          </a:prstGeom>
          <a:noFill/>
        </p:spPr>
        <p:txBody>
          <a:bodyPr wrap="none" rtlCol="0">
            <a:spAutoFit/>
          </a:bodyPr>
          <a:lstStyle/>
          <a:p>
            <a:r>
              <a:rPr lang="en-US" sz="2000" b="1" dirty="0">
                <a:solidFill>
                  <a:schemeClr val="bg1"/>
                </a:solidFill>
                <a:latin typeface="Aharoni" panose="02010803020104030203" pitchFamily="2" charset="-79"/>
                <a:cs typeface="Aharoni" panose="02010803020104030203" pitchFamily="2" charset="-79"/>
              </a:rPr>
              <a:t>Services.csv file</a:t>
            </a:r>
          </a:p>
        </p:txBody>
      </p:sp>
      <p:graphicFrame>
        <p:nvGraphicFramePr>
          <p:cNvPr id="2" name="Table 1">
            <a:extLst>
              <a:ext uri="{FF2B5EF4-FFF2-40B4-BE49-F238E27FC236}">
                <a16:creationId xmlns:a16="http://schemas.microsoft.com/office/drawing/2014/main" id="{9B9F1E76-851B-40D3-842F-1DE52B09F3A3}"/>
              </a:ext>
            </a:extLst>
          </p:cNvPr>
          <p:cNvGraphicFramePr>
            <a:graphicFrameLocks noGrp="1"/>
          </p:cNvGraphicFramePr>
          <p:nvPr>
            <p:extLst>
              <p:ext uri="{D42A27DB-BD31-4B8C-83A1-F6EECF244321}">
                <p14:modId xmlns:p14="http://schemas.microsoft.com/office/powerpoint/2010/main" val="2302249242"/>
              </p:ext>
            </p:extLst>
          </p:nvPr>
        </p:nvGraphicFramePr>
        <p:xfrm>
          <a:off x="647699" y="1147362"/>
          <a:ext cx="10448926" cy="4514856"/>
        </p:xfrm>
        <a:graphic>
          <a:graphicData uri="http://schemas.openxmlformats.org/drawingml/2006/table">
            <a:tbl>
              <a:tblPr/>
              <a:tblGrid>
                <a:gridCol w="1268492">
                  <a:extLst>
                    <a:ext uri="{9D8B030D-6E8A-4147-A177-3AD203B41FA5}">
                      <a16:colId xmlns:a16="http://schemas.microsoft.com/office/drawing/2014/main" val="2261752371"/>
                    </a:ext>
                  </a:extLst>
                </a:gridCol>
                <a:gridCol w="1508478">
                  <a:extLst>
                    <a:ext uri="{9D8B030D-6E8A-4147-A177-3AD203B41FA5}">
                      <a16:colId xmlns:a16="http://schemas.microsoft.com/office/drawing/2014/main" val="168002360"/>
                    </a:ext>
                  </a:extLst>
                </a:gridCol>
                <a:gridCol w="822807">
                  <a:extLst>
                    <a:ext uri="{9D8B030D-6E8A-4147-A177-3AD203B41FA5}">
                      <a16:colId xmlns:a16="http://schemas.microsoft.com/office/drawing/2014/main" val="2457780929"/>
                    </a:ext>
                  </a:extLst>
                </a:gridCol>
                <a:gridCol w="822807">
                  <a:extLst>
                    <a:ext uri="{9D8B030D-6E8A-4147-A177-3AD203B41FA5}">
                      <a16:colId xmlns:a16="http://schemas.microsoft.com/office/drawing/2014/main" val="988572218"/>
                    </a:ext>
                  </a:extLst>
                </a:gridCol>
                <a:gridCol w="1592853">
                  <a:extLst>
                    <a:ext uri="{9D8B030D-6E8A-4147-A177-3AD203B41FA5}">
                      <a16:colId xmlns:a16="http://schemas.microsoft.com/office/drawing/2014/main" val="2110126862"/>
                    </a:ext>
                  </a:extLst>
                </a:gridCol>
                <a:gridCol w="1447617">
                  <a:extLst>
                    <a:ext uri="{9D8B030D-6E8A-4147-A177-3AD203B41FA5}">
                      <a16:colId xmlns:a16="http://schemas.microsoft.com/office/drawing/2014/main" val="644219320"/>
                    </a:ext>
                  </a:extLst>
                </a:gridCol>
                <a:gridCol w="1799740">
                  <a:extLst>
                    <a:ext uri="{9D8B030D-6E8A-4147-A177-3AD203B41FA5}">
                      <a16:colId xmlns:a16="http://schemas.microsoft.com/office/drawing/2014/main" val="2203050881"/>
                    </a:ext>
                  </a:extLst>
                </a:gridCol>
                <a:gridCol w="1186132">
                  <a:extLst>
                    <a:ext uri="{9D8B030D-6E8A-4147-A177-3AD203B41FA5}">
                      <a16:colId xmlns:a16="http://schemas.microsoft.com/office/drawing/2014/main" val="1747877103"/>
                    </a:ext>
                  </a:extLst>
                </a:gridCol>
              </a:tblGrid>
              <a:tr h="557672">
                <a:tc>
                  <a:txBody>
                    <a:bodyPr/>
                    <a:lstStyle/>
                    <a:p>
                      <a:pPr algn="l" fontAlgn="b"/>
                      <a:r>
                        <a:rPr lang="en-US" sz="1800" b="0" i="0" u="none" strike="noStrike" dirty="0" err="1">
                          <a:solidFill>
                            <a:srgbClr val="000000"/>
                          </a:solidFill>
                          <a:effectLst/>
                          <a:latin typeface="Calibri" panose="020F0502020204030204" pitchFamily="34" charset="0"/>
                        </a:rPr>
                        <a:t>Customer_id</a:t>
                      </a:r>
                      <a:endParaRPr lang="en-US" sz="18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InternetService</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Phone</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Multiple</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OnlineSecurity</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OnlineBackup</a:t>
                      </a:r>
                    </a:p>
                  </a:txBody>
                  <a:tcPr marL="7620" marR="7620" marT="7620" marB="0" anchor="b">
                    <a:lnL>
                      <a:noFill/>
                    </a:lnL>
                    <a:lnR>
                      <a:noFill/>
                    </a:lnR>
                    <a:lnT>
                      <a:noFill/>
                    </a:lnT>
                    <a:lnB>
                      <a:noFill/>
                    </a:lnB>
                  </a:tcPr>
                </a:tc>
                <a:tc>
                  <a:txBody>
                    <a:bodyPr/>
                    <a:lstStyle/>
                    <a:p>
                      <a:pPr algn="l" fontAlgn="b"/>
                      <a:r>
                        <a:rPr lang="en-US" sz="1800" b="0" i="0" u="none" strike="noStrike" dirty="0" err="1">
                          <a:solidFill>
                            <a:srgbClr val="000000"/>
                          </a:solidFill>
                          <a:effectLst/>
                          <a:latin typeface="Calibri" panose="020F0502020204030204" pitchFamily="34" charset="0"/>
                        </a:rPr>
                        <a:t>DeviceProtection</a:t>
                      </a:r>
                      <a:endParaRPr lang="en-US" sz="18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800" b="0" i="0" u="none" strike="noStrike" dirty="0" err="1">
                          <a:solidFill>
                            <a:srgbClr val="000000"/>
                          </a:solidFill>
                          <a:effectLst/>
                          <a:latin typeface="Calibri" panose="020F0502020204030204" pitchFamily="34" charset="0"/>
                        </a:rPr>
                        <a:t>TechSupport</a:t>
                      </a:r>
                      <a:endParaRPr lang="en-US" sz="18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432496077"/>
                  </a:ext>
                </a:extLst>
              </a:tr>
              <a:tr h="282656">
                <a:tc>
                  <a:txBody>
                    <a:bodyPr/>
                    <a:lstStyle/>
                    <a:p>
                      <a:pPr algn="l" fontAlgn="b"/>
                      <a:r>
                        <a:rPr lang="en-US" sz="1800" b="0" i="0" u="none" strike="noStrike">
                          <a:solidFill>
                            <a:srgbClr val="000000"/>
                          </a:solidFill>
                          <a:effectLst/>
                          <a:latin typeface="Calibri" panose="020F0502020204030204" pitchFamily="34" charset="0"/>
                        </a:rPr>
                        <a:t>A00088</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Fiber Optic</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extLst>
                  <a:ext uri="{0D108BD9-81ED-4DB2-BD59-A6C34878D82A}">
                    <a16:rowId xmlns:a16="http://schemas.microsoft.com/office/drawing/2014/main" val="3581220426"/>
                  </a:ext>
                </a:extLst>
              </a:tr>
              <a:tr h="282656">
                <a:tc>
                  <a:txBody>
                    <a:bodyPr/>
                    <a:lstStyle/>
                    <a:p>
                      <a:pPr algn="l" fontAlgn="b"/>
                      <a:r>
                        <a:rPr lang="en-US" sz="1800" b="0" i="0" u="none" strike="noStrike">
                          <a:solidFill>
                            <a:srgbClr val="000000"/>
                          </a:solidFill>
                          <a:effectLst/>
                          <a:latin typeface="Calibri" panose="020F0502020204030204" pitchFamily="34" charset="0"/>
                        </a:rPr>
                        <a:t>A04204</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DSL</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extLst>
                  <a:ext uri="{0D108BD9-81ED-4DB2-BD59-A6C34878D82A}">
                    <a16:rowId xmlns:a16="http://schemas.microsoft.com/office/drawing/2014/main" val="1765419734"/>
                  </a:ext>
                </a:extLst>
              </a:tr>
              <a:tr h="282656">
                <a:tc>
                  <a:txBody>
                    <a:bodyPr/>
                    <a:lstStyle/>
                    <a:p>
                      <a:pPr algn="l" fontAlgn="b"/>
                      <a:r>
                        <a:rPr lang="en-US" sz="1800" b="0" i="0" u="none" strike="noStrike">
                          <a:solidFill>
                            <a:srgbClr val="000000"/>
                          </a:solidFill>
                          <a:effectLst/>
                          <a:latin typeface="Calibri" panose="020F0502020204030204" pitchFamily="34" charset="0"/>
                        </a:rPr>
                        <a:t>A04378</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None</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extLst>
                  <a:ext uri="{0D108BD9-81ED-4DB2-BD59-A6C34878D82A}">
                    <a16:rowId xmlns:a16="http://schemas.microsoft.com/office/drawing/2014/main" val="3231530036"/>
                  </a:ext>
                </a:extLst>
              </a:tr>
              <a:tr h="282656">
                <a:tc>
                  <a:txBody>
                    <a:bodyPr/>
                    <a:lstStyle/>
                    <a:p>
                      <a:pPr algn="l" fontAlgn="b"/>
                      <a:r>
                        <a:rPr lang="en-US" sz="1800" b="0" i="0" u="none" strike="noStrike">
                          <a:solidFill>
                            <a:srgbClr val="000000"/>
                          </a:solidFill>
                          <a:effectLst/>
                          <a:latin typeface="Calibri" panose="020F0502020204030204" pitchFamily="34" charset="0"/>
                        </a:rPr>
                        <a:t>A04830</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DSL</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extLst>
                  <a:ext uri="{0D108BD9-81ED-4DB2-BD59-A6C34878D82A}">
                    <a16:rowId xmlns:a16="http://schemas.microsoft.com/office/drawing/2014/main" val="60489428"/>
                  </a:ext>
                </a:extLst>
              </a:tr>
              <a:tr h="282656">
                <a:tc>
                  <a:txBody>
                    <a:bodyPr/>
                    <a:lstStyle/>
                    <a:p>
                      <a:pPr algn="l" fontAlgn="b"/>
                      <a:r>
                        <a:rPr lang="en-US" sz="1800" b="0" i="0" u="none" strike="noStrike">
                          <a:solidFill>
                            <a:srgbClr val="000000"/>
                          </a:solidFill>
                          <a:effectLst/>
                          <a:latin typeface="Calibri" panose="020F0502020204030204" pitchFamily="34" charset="0"/>
                        </a:rPr>
                        <a:t>A05946</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Fiber Optic</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extLst>
                  <a:ext uri="{0D108BD9-81ED-4DB2-BD59-A6C34878D82A}">
                    <a16:rowId xmlns:a16="http://schemas.microsoft.com/office/drawing/2014/main" val="3644740882"/>
                  </a:ext>
                </a:extLst>
              </a:tr>
              <a:tr h="282656">
                <a:tc>
                  <a:txBody>
                    <a:bodyPr/>
                    <a:lstStyle/>
                    <a:p>
                      <a:pPr algn="l" fontAlgn="b"/>
                      <a:r>
                        <a:rPr lang="en-US" sz="1800" b="0" i="0" u="none" strike="noStrike">
                          <a:solidFill>
                            <a:srgbClr val="000000"/>
                          </a:solidFill>
                          <a:effectLst/>
                          <a:latin typeface="Calibri" panose="020F0502020204030204" pitchFamily="34" charset="0"/>
                        </a:rPr>
                        <a:t>A06667</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DSL</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extLst>
                  <a:ext uri="{0D108BD9-81ED-4DB2-BD59-A6C34878D82A}">
                    <a16:rowId xmlns:a16="http://schemas.microsoft.com/office/drawing/2014/main" val="935822003"/>
                  </a:ext>
                </a:extLst>
              </a:tr>
              <a:tr h="282656">
                <a:tc>
                  <a:txBody>
                    <a:bodyPr/>
                    <a:lstStyle/>
                    <a:p>
                      <a:pPr algn="l" fontAlgn="b"/>
                      <a:r>
                        <a:rPr lang="en-US" sz="1800" b="0" i="0" u="none" strike="noStrike">
                          <a:solidFill>
                            <a:srgbClr val="000000"/>
                          </a:solidFill>
                          <a:effectLst/>
                          <a:latin typeface="Calibri" panose="020F0502020204030204" pitchFamily="34" charset="0"/>
                        </a:rPr>
                        <a:t>A08755</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Fiber Optic</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extLst>
                  <a:ext uri="{0D108BD9-81ED-4DB2-BD59-A6C34878D82A}">
                    <a16:rowId xmlns:a16="http://schemas.microsoft.com/office/drawing/2014/main" val="1449732823"/>
                  </a:ext>
                </a:extLst>
              </a:tr>
              <a:tr h="282656">
                <a:tc>
                  <a:txBody>
                    <a:bodyPr/>
                    <a:lstStyle/>
                    <a:p>
                      <a:pPr algn="l" fontAlgn="b"/>
                      <a:r>
                        <a:rPr lang="en-US" sz="1800" b="0" i="0" u="none" strike="noStrike">
                          <a:solidFill>
                            <a:srgbClr val="000000"/>
                          </a:solidFill>
                          <a:effectLst/>
                          <a:latin typeface="Calibri" panose="020F0502020204030204" pitchFamily="34" charset="0"/>
                        </a:rPr>
                        <a:t>A100934</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DSL</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extLst>
                  <a:ext uri="{0D108BD9-81ED-4DB2-BD59-A6C34878D82A}">
                    <a16:rowId xmlns:a16="http://schemas.microsoft.com/office/drawing/2014/main" val="1547159422"/>
                  </a:ext>
                </a:extLst>
              </a:tr>
              <a:tr h="282656">
                <a:tc>
                  <a:txBody>
                    <a:bodyPr/>
                    <a:lstStyle/>
                    <a:p>
                      <a:pPr algn="l" fontAlgn="b"/>
                      <a:r>
                        <a:rPr lang="en-US" sz="1800" b="0" i="0" u="none" strike="noStrike">
                          <a:solidFill>
                            <a:srgbClr val="000000"/>
                          </a:solidFill>
                          <a:effectLst/>
                          <a:latin typeface="Calibri" panose="020F0502020204030204" pitchFamily="34" charset="0"/>
                        </a:rPr>
                        <a:t>A103291</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DSL</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extLst>
                  <a:ext uri="{0D108BD9-81ED-4DB2-BD59-A6C34878D82A}">
                    <a16:rowId xmlns:a16="http://schemas.microsoft.com/office/drawing/2014/main" val="1617889917"/>
                  </a:ext>
                </a:extLst>
              </a:tr>
              <a:tr h="282656">
                <a:tc>
                  <a:txBody>
                    <a:bodyPr/>
                    <a:lstStyle/>
                    <a:p>
                      <a:pPr algn="l" fontAlgn="b"/>
                      <a:r>
                        <a:rPr lang="en-US" sz="1800" b="0" i="0" u="none" strike="noStrike">
                          <a:solidFill>
                            <a:srgbClr val="000000"/>
                          </a:solidFill>
                          <a:effectLst/>
                          <a:latin typeface="Calibri" panose="020F0502020204030204" pitchFamily="34" charset="0"/>
                        </a:rPr>
                        <a:t>A105398</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DSL</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extLst>
                  <a:ext uri="{0D108BD9-81ED-4DB2-BD59-A6C34878D82A}">
                    <a16:rowId xmlns:a16="http://schemas.microsoft.com/office/drawing/2014/main" val="2695840410"/>
                  </a:ext>
                </a:extLst>
              </a:tr>
              <a:tr h="282656">
                <a:tc>
                  <a:txBody>
                    <a:bodyPr/>
                    <a:lstStyle/>
                    <a:p>
                      <a:pPr algn="l" fontAlgn="b"/>
                      <a:r>
                        <a:rPr lang="en-US" sz="1800" b="0" i="0" u="none" strike="noStrike">
                          <a:solidFill>
                            <a:srgbClr val="000000"/>
                          </a:solidFill>
                          <a:effectLst/>
                          <a:latin typeface="Calibri" panose="020F0502020204030204" pitchFamily="34" charset="0"/>
                        </a:rPr>
                        <a:t>A106835</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Fiber Optic</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extLst>
                  <a:ext uri="{0D108BD9-81ED-4DB2-BD59-A6C34878D82A}">
                    <a16:rowId xmlns:a16="http://schemas.microsoft.com/office/drawing/2014/main" val="154571549"/>
                  </a:ext>
                </a:extLst>
              </a:tr>
              <a:tr h="282656">
                <a:tc>
                  <a:txBody>
                    <a:bodyPr/>
                    <a:lstStyle/>
                    <a:p>
                      <a:pPr algn="l" fontAlgn="b"/>
                      <a:r>
                        <a:rPr lang="en-US" sz="1800" b="0" i="0" u="none" strike="noStrike">
                          <a:solidFill>
                            <a:srgbClr val="000000"/>
                          </a:solidFill>
                          <a:effectLst/>
                          <a:latin typeface="Calibri" panose="020F0502020204030204" pitchFamily="34" charset="0"/>
                        </a:rPr>
                        <a:t>A118391</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DSL</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extLst>
                  <a:ext uri="{0D108BD9-81ED-4DB2-BD59-A6C34878D82A}">
                    <a16:rowId xmlns:a16="http://schemas.microsoft.com/office/drawing/2014/main" val="1430846788"/>
                  </a:ext>
                </a:extLst>
              </a:tr>
              <a:tr h="282656">
                <a:tc>
                  <a:txBody>
                    <a:bodyPr/>
                    <a:lstStyle/>
                    <a:p>
                      <a:pPr algn="l" fontAlgn="b"/>
                      <a:r>
                        <a:rPr lang="en-US" sz="1800" b="0" i="0" u="none" strike="noStrike">
                          <a:solidFill>
                            <a:srgbClr val="000000"/>
                          </a:solidFill>
                          <a:effectLst/>
                          <a:latin typeface="Calibri" panose="020F0502020204030204" pitchFamily="34" charset="0"/>
                        </a:rPr>
                        <a:t>A121664</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Fiber Optic</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extLst>
                  <a:ext uri="{0D108BD9-81ED-4DB2-BD59-A6C34878D82A}">
                    <a16:rowId xmlns:a16="http://schemas.microsoft.com/office/drawing/2014/main" val="3796913353"/>
                  </a:ext>
                </a:extLst>
              </a:tr>
              <a:tr h="282656">
                <a:tc>
                  <a:txBody>
                    <a:bodyPr/>
                    <a:lstStyle/>
                    <a:p>
                      <a:pPr algn="l" fontAlgn="b"/>
                      <a:r>
                        <a:rPr lang="en-US" sz="1800" b="0" i="0" u="none" strike="noStrike">
                          <a:solidFill>
                            <a:srgbClr val="000000"/>
                          </a:solidFill>
                          <a:effectLst/>
                          <a:latin typeface="Calibri" panose="020F0502020204030204" pitchFamily="34" charset="0"/>
                        </a:rPr>
                        <a:t>A124923</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None</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No</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Yes</a:t>
                      </a:r>
                    </a:p>
                  </a:txBody>
                  <a:tcPr marL="7620" marR="7620" marT="7620" marB="0" anchor="b">
                    <a:lnL>
                      <a:noFill/>
                    </a:lnL>
                    <a:lnR>
                      <a:noFill/>
                    </a:lnR>
                    <a:lnT>
                      <a:noFill/>
                    </a:lnT>
                    <a:lnB>
                      <a:noFill/>
                    </a:lnB>
                  </a:tcPr>
                </a:tc>
                <a:extLst>
                  <a:ext uri="{0D108BD9-81ED-4DB2-BD59-A6C34878D82A}">
                    <a16:rowId xmlns:a16="http://schemas.microsoft.com/office/drawing/2014/main" val="1923587698"/>
                  </a:ext>
                </a:extLst>
              </a:tr>
            </a:tbl>
          </a:graphicData>
        </a:graphic>
      </p:graphicFrame>
    </p:spTree>
    <p:extLst>
      <p:ext uri="{BB962C8B-B14F-4D97-AF65-F5344CB8AC3E}">
        <p14:creationId xmlns:p14="http://schemas.microsoft.com/office/powerpoint/2010/main" val="1307818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E0480-A045-4695-8912-0A5601F780B4}"/>
              </a:ext>
            </a:extLst>
          </p:cNvPr>
          <p:cNvSpPr txBox="1"/>
          <p:nvPr/>
        </p:nvSpPr>
        <p:spPr>
          <a:xfrm>
            <a:off x="2979174" y="747252"/>
            <a:ext cx="2117887" cy="400110"/>
          </a:xfrm>
          <a:prstGeom prst="rect">
            <a:avLst/>
          </a:prstGeom>
          <a:noFill/>
        </p:spPr>
        <p:txBody>
          <a:bodyPr wrap="none" rtlCol="0">
            <a:spAutoFit/>
          </a:bodyPr>
          <a:lstStyle/>
          <a:p>
            <a:r>
              <a:rPr lang="en-US" sz="2000" b="1" dirty="0">
                <a:solidFill>
                  <a:schemeClr val="bg1"/>
                </a:solidFill>
                <a:latin typeface="Aharoni" panose="02010803020104030203" pitchFamily="2" charset="-79"/>
                <a:cs typeface="Aharoni" panose="02010803020104030203" pitchFamily="2" charset="-79"/>
              </a:rPr>
              <a:t>Services.csv file</a:t>
            </a:r>
          </a:p>
        </p:txBody>
      </p:sp>
      <p:pic>
        <p:nvPicPr>
          <p:cNvPr id="3" name="Picture 2">
            <a:extLst>
              <a:ext uri="{FF2B5EF4-FFF2-40B4-BE49-F238E27FC236}">
                <a16:creationId xmlns:a16="http://schemas.microsoft.com/office/drawing/2014/main" id="{6AB65A0D-4498-450C-90FC-72846380583F}"/>
              </a:ext>
            </a:extLst>
          </p:cNvPr>
          <p:cNvPicPr>
            <a:picLocks noChangeAspect="1"/>
          </p:cNvPicPr>
          <p:nvPr/>
        </p:nvPicPr>
        <p:blipFill>
          <a:blip r:embed="rId3"/>
          <a:stretch>
            <a:fillRect/>
          </a:stretch>
        </p:blipFill>
        <p:spPr>
          <a:xfrm>
            <a:off x="355519" y="0"/>
            <a:ext cx="11480962" cy="6858000"/>
          </a:xfrm>
          <a:prstGeom prst="rect">
            <a:avLst/>
          </a:prstGeom>
        </p:spPr>
      </p:pic>
    </p:spTree>
    <p:extLst>
      <p:ext uri="{BB962C8B-B14F-4D97-AF65-F5344CB8AC3E}">
        <p14:creationId xmlns:p14="http://schemas.microsoft.com/office/powerpoint/2010/main" val="1845440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D6D091-EF06-49B4-B658-5F8EE422B656}"/>
              </a:ext>
            </a:extLst>
          </p:cNvPr>
          <p:cNvSpPr txBox="1"/>
          <p:nvPr/>
        </p:nvSpPr>
        <p:spPr>
          <a:xfrm>
            <a:off x="3048000" y="1451215"/>
            <a:ext cx="6096000" cy="3970318"/>
          </a:xfrm>
          <a:prstGeom prst="rect">
            <a:avLst/>
          </a:prstGeom>
          <a:noFill/>
        </p:spPr>
        <p:txBody>
          <a:bodyPr wrap="square">
            <a:spAutoFit/>
          </a:bodyPr>
          <a:lstStyle/>
          <a:p>
            <a:r>
              <a:rPr lang="en-US" b="1" dirty="0">
                <a:solidFill>
                  <a:schemeClr val="bg1"/>
                </a:solidFill>
              </a:rPr>
              <a:t>Z982061,None,Yes,Yes,Yes,Yes,No,No,</a:t>
            </a:r>
          </a:p>
          <a:p>
            <a:r>
              <a:rPr lang="en-US" b="1" dirty="0">
                <a:solidFill>
                  <a:schemeClr val="bg1"/>
                </a:solidFill>
              </a:rPr>
              <a:t>Z984566,None,Yes,No,Yes,No,Yes,Yes,</a:t>
            </a:r>
          </a:p>
          <a:p>
            <a:r>
              <a:rPr lang="en-US" b="1" dirty="0">
                <a:solidFill>
                  <a:schemeClr val="bg1"/>
                </a:solidFill>
              </a:rPr>
              <a:t>Z985297,Fiber </a:t>
            </a:r>
            <a:r>
              <a:rPr lang="en-US" b="1" dirty="0" err="1">
                <a:solidFill>
                  <a:schemeClr val="bg1"/>
                </a:solidFill>
              </a:rPr>
              <a:t>Optic,Yes,Yes,Yes,No,No,Yes</a:t>
            </a:r>
            <a:r>
              <a:rPr lang="en-US" b="1" dirty="0">
                <a:solidFill>
                  <a:schemeClr val="bg1"/>
                </a:solidFill>
              </a:rPr>
              <a:t>,</a:t>
            </a:r>
          </a:p>
          <a:p>
            <a:r>
              <a:rPr lang="en-US" b="1" dirty="0">
                <a:solidFill>
                  <a:schemeClr val="bg1"/>
                </a:solidFill>
              </a:rPr>
              <a:t>Z987566,Fiber </a:t>
            </a:r>
            <a:r>
              <a:rPr lang="en-US" b="1" dirty="0" err="1">
                <a:solidFill>
                  <a:schemeClr val="bg1"/>
                </a:solidFill>
              </a:rPr>
              <a:t>Optic,Yes,No,No,No,Yes,No</a:t>
            </a:r>
            <a:r>
              <a:rPr lang="en-US" b="1" dirty="0">
                <a:solidFill>
                  <a:schemeClr val="bg1"/>
                </a:solidFill>
              </a:rPr>
              <a:t>,</a:t>
            </a:r>
          </a:p>
          <a:p>
            <a:r>
              <a:rPr lang="en-US" b="1" dirty="0">
                <a:solidFill>
                  <a:schemeClr val="bg1"/>
                </a:solidFill>
              </a:rPr>
              <a:t>Z988959,DSL,Yes,Yes,No,Yes,Yes,Yes,</a:t>
            </a:r>
          </a:p>
          <a:p>
            <a:r>
              <a:rPr lang="en-US" b="1" dirty="0">
                <a:solidFill>
                  <a:schemeClr val="bg1"/>
                </a:solidFill>
              </a:rPr>
              <a:t>Z990229,DSL,Yes,Yes,Yes,No,Yes,Yes,</a:t>
            </a:r>
          </a:p>
          <a:p>
            <a:r>
              <a:rPr lang="en-US" b="1" dirty="0">
                <a:solidFill>
                  <a:schemeClr val="bg1"/>
                </a:solidFill>
              </a:rPr>
              <a:t>Z991519,DSL,Yes,No,No,Yes,No,No,</a:t>
            </a:r>
          </a:p>
          <a:p>
            <a:r>
              <a:rPr lang="en-US" b="1" dirty="0">
                <a:solidFill>
                  <a:schemeClr val="bg1"/>
                </a:solidFill>
              </a:rPr>
              <a:t>Z993409,None,Yes,Yes,Yes,Yes,Yes,Yes,</a:t>
            </a:r>
          </a:p>
          <a:p>
            <a:r>
              <a:rPr lang="en-US" b="1" dirty="0">
                <a:solidFill>
                  <a:schemeClr val="bg1"/>
                </a:solidFill>
              </a:rPr>
              <a:t>Z99425,DSL,Yes,Yes,No,No,No,Yes,</a:t>
            </a:r>
          </a:p>
          <a:p>
            <a:r>
              <a:rPr lang="en-US" b="1" dirty="0">
                <a:solidFill>
                  <a:schemeClr val="bg1"/>
                </a:solidFill>
              </a:rPr>
              <a:t>Z994762,Fiber </a:t>
            </a:r>
            <a:r>
              <a:rPr lang="en-US" b="1" dirty="0" err="1">
                <a:solidFill>
                  <a:schemeClr val="bg1"/>
                </a:solidFill>
              </a:rPr>
              <a:t>Optic,Yes,Yes,No,Yes,Yes,No</a:t>
            </a:r>
            <a:r>
              <a:rPr lang="en-US" b="1" dirty="0">
                <a:solidFill>
                  <a:schemeClr val="bg1"/>
                </a:solidFill>
              </a:rPr>
              <a:t>,</a:t>
            </a:r>
          </a:p>
          <a:p>
            <a:r>
              <a:rPr lang="en-US" b="1" dirty="0">
                <a:solidFill>
                  <a:schemeClr val="bg1"/>
                </a:solidFill>
              </a:rPr>
              <a:t>Z995043,DSL,Yes,Yes,No,Yes,No,No,</a:t>
            </a:r>
          </a:p>
          <a:p>
            <a:r>
              <a:rPr lang="en-US" b="1" dirty="0">
                <a:solidFill>
                  <a:schemeClr val="bg1"/>
                </a:solidFill>
              </a:rPr>
              <a:t>Z99512,DSL,Yes,Yes,No,No,No,Yes,</a:t>
            </a:r>
          </a:p>
          <a:p>
            <a:r>
              <a:rPr lang="en-US" b="1" dirty="0">
                <a:solidFill>
                  <a:schemeClr val="bg1"/>
                </a:solidFill>
              </a:rPr>
              <a:t>Z996577,Fiber </a:t>
            </a:r>
            <a:r>
              <a:rPr lang="en-US" b="1" dirty="0" err="1">
                <a:solidFill>
                  <a:schemeClr val="bg1"/>
                </a:solidFill>
              </a:rPr>
              <a:t>Optic,Yes,Yes,Yes,No,No,Yes</a:t>
            </a:r>
            <a:r>
              <a:rPr lang="en-US" b="1" dirty="0">
                <a:solidFill>
                  <a:schemeClr val="bg1"/>
                </a:solidFill>
              </a:rPr>
              <a:t>,</a:t>
            </a:r>
          </a:p>
          <a:p>
            <a:r>
              <a:rPr lang="en-US" b="1" dirty="0">
                <a:solidFill>
                  <a:schemeClr val="bg1"/>
                </a:solidFill>
              </a:rPr>
              <a:t>Z999359,DSL,Yes,No,No,No,Yes,Yes,</a:t>
            </a:r>
          </a:p>
        </p:txBody>
      </p:sp>
      <p:sp>
        <p:nvSpPr>
          <p:cNvPr id="5" name="TextBox 4">
            <a:extLst>
              <a:ext uri="{FF2B5EF4-FFF2-40B4-BE49-F238E27FC236}">
                <a16:creationId xmlns:a16="http://schemas.microsoft.com/office/drawing/2014/main" id="{484E0480-A045-4695-8912-0A5601F780B4}"/>
              </a:ext>
            </a:extLst>
          </p:cNvPr>
          <p:cNvSpPr txBox="1"/>
          <p:nvPr/>
        </p:nvSpPr>
        <p:spPr>
          <a:xfrm>
            <a:off x="2979174" y="747252"/>
            <a:ext cx="2117887" cy="400110"/>
          </a:xfrm>
          <a:prstGeom prst="rect">
            <a:avLst/>
          </a:prstGeom>
          <a:noFill/>
        </p:spPr>
        <p:txBody>
          <a:bodyPr wrap="none" rtlCol="0">
            <a:spAutoFit/>
          </a:bodyPr>
          <a:lstStyle/>
          <a:p>
            <a:r>
              <a:rPr lang="en-US" sz="2000" b="1" dirty="0">
                <a:solidFill>
                  <a:schemeClr val="bg1"/>
                </a:solidFill>
                <a:latin typeface="Aharoni" panose="02010803020104030203" pitchFamily="2" charset="-79"/>
                <a:cs typeface="Aharoni" panose="02010803020104030203" pitchFamily="2" charset="-79"/>
              </a:rPr>
              <a:t>Services.csv file</a:t>
            </a:r>
          </a:p>
        </p:txBody>
      </p:sp>
      <p:pic>
        <p:nvPicPr>
          <p:cNvPr id="3" name="Picture 2">
            <a:extLst>
              <a:ext uri="{FF2B5EF4-FFF2-40B4-BE49-F238E27FC236}">
                <a16:creationId xmlns:a16="http://schemas.microsoft.com/office/drawing/2014/main" id="{8F91367C-9173-4BF1-B724-F46EE12411D9}"/>
              </a:ext>
            </a:extLst>
          </p:cNvPr>
          <p:cNvPicPr>
            <a:picLocks noChangeAspect="1"/>
          </p:cNvPicPr>
          <p:nvPr/>
        </p:nvPicPr>
        <p:blipFill>
          <a:blip r:embed="rId4"/>
          <a:stretch>
            <a:fillRect/>
          </a:stretch>
        </p:blipFill>
        <p:spPr>
          <a:xfrm>
            <a:off x="1489494" y="0"/>
            <a:ext cx="9213011" cy="6858000"/>
          </a:xfrm>
          <a:prstGeom prst="rect">
            <a:avLst/>
          </a:prstGeom>
        </p:spPr>
      </p:pic>
    </p:spTree>
    <p:extLst>
      <p:ext uri="{BB962C8B-B14F-4D97-AF65-F5344CB8AC3E}">
        <p14:creationId xmlns:p14="http://schemas.microsoft.com/office/powerpoint/2010/main" val="1835474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64645A-FE66-42F0-8363-FF1A8DD4E0F5}"/>
              </a:ext>
            </a:extLst>
          </p:cNvPr>
          <p:cNvPicPr>
            <a:picLocks noChangeAspect="1"/>
          </p:cNvPicPr>
          <p:nvPr/>
        </p:nvPicPr>
        <p:blipFill>
          <a:blip r:embed="rId3"/>
          <a:stretch>
            <a:fillRect/>
          </a:stretch>
        </p:blipFill>
        <p:spPr>
          <a:xfrm>
            <a:off x="520636" y="515874"/>
            <a:ext cx="4371975" cy="4533900"/>
          </a:xfrm>
          <a:prstGeom prst="rect">
            <a:avLst/>
          </a:prstGeom>
        </p:spPr>
      </p:pic>
      <p:pic>
        <p:nvPicPr>
          <p:cNvPr id="6" name="Picture 5">
            <a:extLst>
              <a:ext uri="{FF2B5EF4-FFF2-40B4-BE49-F238E27FC236}">
                <a16:creationId xmlns:a16="http://schemas.microsoft.com/office/drawing/2014/main" id="{CF7CBD10-49C8-4A0E-B7E0-E5E33CAD9441}"/>
              </a:ext>
            </a:extLst>
          </p:cNvPr>
          <p:cNvPicPr>
            <a:picLocks noChangeAspect="1"/>
          </p:cNvPicPr>
          <p:nvPr/>
        </p:nvPicPr>
        <p:blipFill>
          <a:blip r:embed="rId4"/>
          <a:stretch>
            <a:fillRect/>
          </a:stretch>
        </p:blipFill>
        <p:spPr>
          <a:xfrm>
            <a:off x="5041964" y="515874"/>
            <a:ext cx="6629400" cy="5229225"/>
          </a:xfrm>
          <a:prstGeom prst="rect">
            <a:avLst/>
          </a:prstGeom>
        </p:spPr>
      </p:pic>
    </p:spTree>
    <p:extLst>
      <p:ext uri="{BB962C8B-B14F-4D97-AF65-F5344CB8AC3E}">
        <p14:creationId xmlns:p14="http://schemas.microsoft.com/office/powerpoint/2010/main" val="2480960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9CFE59-9EC5-40F7-9F76-7D1C100185BC}"/>
              </a:ext>
            </a:extLst>
          </p:cNvPr>
          <p:cNvPicPr>
            <a:picLocks noChangeAspect="1"/>
          </p:cNvPicPr>
          <p:nvPr/>
        </p:nvPicPr>
        <p:blipFill>
          <a:blip r:embed="rId3"/>
          <a:stretch>
            <a:fillRect/>
          </a:stretch>
        </p:blipFill>
        <p:spPr>
          <a:xfrm>
            <a:off x="4825470" y="0"/>
            <a:ext cx="7532824" cy="6858000"/>
          </a:xfrm>
          <a:prstGeom prst="rect">
            <a:avLst/>
          </a:prstGeom>
        </p:spPr>
      </p:pic>
      <p:pic>
        <p:nvPicPr>
          <p:cNvPr id="2" name="Picture 2" descr="Golden Gate Bridge in fog">
            <a:extLst>
              <a:ext uri="{FF2B5EF4-FFF2-40B4-BE49-F238E27FC236}">
                <a16:creationId xmlns:a16="http://schemas.microsoft.com/office/drawing/2014/main" id="{1815887B-4497-429D-B6AA-114915FFF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470" y="951346"/>
            <a:ext cx="4517018" cy="39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253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6F5E4-4F3F-4A3B-97C5-3E2F1DCBEF51}"/>
              </a:ext>
            </a:extLst>
          </p:cNvPr>
          <p:cNvPicPr>
            <a:picLocks noChangeAspect="1"/>
          </p:cNvPicPr>
          <p:nvPr/>
        </p:nvPicPr>
        <p:blipFill>
          <a:blip r:embed="rId3"/>
          <a:stretch>
            <a:fillRect/>
          </a:stretch>
        </p:blipFill>
        <p:spPr>
          <a:xfrm>
            <a:off x="115303" y="458724"/>
            <a:ext cx="5002129" cy="5286375"/>
          </a:xfrm>
          <a:prstGeom prst="rect">
            <a:avLst/>
          </a:prstGeom>
        </p:spPr>
      </p:pic>
      <p:pic>
        <p:nvPicPr>
          <p:cNvPr id="7" name="Picture 6">
            <a:extLst>
              <a:ext uri="{FF2B5EF4-FFF2-40B4-BE49-F238E27FC236}">
                <a16:creationId xmlns:a16="http://schemas.microsoft.com/office/drawing/2014/main" id="{7DDD7E86-5456-46FC-91FB-AECEE994FC19}"/>
              </a:ext>
            </a:extLst>
          </p:cNvPr>
          <p:cNvPicPr>
            <a:picLocks noChangeAspect="1"/>
          </p:cNvPicPr>
          <p:nvPr/>
        </p:nvPicPr>
        <p:blipFill>
          <a:blip r:embed="rId4"/>
          <a:stretch>
            <a:fillRect/>
          </a:stretch>
        </p:blipFill>
        <p:spPr>
          <a:xfrm>
            <a:off x="5229727" y="458724"/>
            <a:ext cx="6705600" cy="5286375"/>
          </a:xfrm>
          <a:prstGeom prst="rect">
            <a:avLst/>
          </a:prstGeom>
        </p:spPr>
      </p:pic>
    </p:spTree>
    <p:extLst>
      <p:ext uri="{BB962C8B-B14F-4D97-AF65-F5344CB8AC3E}">
        <p14:creationId xmlns:p14="http://schemas.microsoft.com/office/powerpoint/2010/main" val="2426743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8F572C-59BE-4341-9DF5-DD1ECF1F490A}"/>
              </a:ext>
            </a:extLst>
          </p:cNvPr>
          <p:cNvPicPr>
            <a:picLocks noChangeAspect="1"/>
          </p:cNvPicPr>
          <p:nvPr/>
        </p:nvPicPr>
        <p:blipFill>
          <a:blip r:embed="rId3"/>
          <a:stretch>
            <a:fillRect/>
          </a:stretch>
        </p:blipFill>
        <p:spPr>
          <a:xfrm>
            <a:off x="0" y="-1"/>
            <a:ext cx="6417320" cy="5034987"/>
          </a:xfrm>
          <a:prstGeom prst="rect">
            <a:avLst/>
          </a:prstGeom>
        </p:spPr>
      </p:pic>
      <p:pic>
        <p:nvPicPr>
          <p:cNvPr id="6" name="Picture 5">
            <a:extLst>
              <a:ext uri="{FF2B5EF4-FFF2-40B4-BE49-F238E27FC236}">
                <a16:creationId xmlns:a16="http://schemas.microsoft.com/office/drawing/2014/main" id="{07B9DA4B-8C53-4C32-AA94-FA92B059A7D8}"/>
              </a:ext>
            </a:extLst>
          </p:cNvPr>
          <p:cNvPicPr>
            <a:picLocks noChangeAspect="1"/>
          </p:cNvPicPr>
          <p:nvPr/>
        </p:nvPicPr>
        <p:blipFill>
          <a:blip r:embed="rId4"/>
          <a:stretch>
            <a:fillRect/>
          </a:stretch>
        </p:blipFill>
        <p:spPr>
          <a:xfrm>
            <a:off x="7086195" y="148548"/>
            <a:ext cx="4810125" cy="1885950"/>
          </a:xfrm>
          <a:prstGeom prst="rect">
            <a:avLst/>
          </a:prstGeom>
        </p:spPr>
      </p:pic>
    </p:spTree>
    <p:extLst>
      <p:ext uri="{BB962C8B-B14F-4D97-AF65-F5344CB8AC3E}">
        <p14:creationId xmlns:p14="http://schemas.microsoft.com/office/powerpoint/2010/main" val="3498302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4FEEA9-AF85-4217-86AE-B252E1523CDC}"/>
              </a:ext>
            </a:extLst>
          </p:cNvPr>
          <p:cNvPicPr>
            <a:picLocks noChangeAspect="1"/>
          </p:cNvPicPr>
          <p:nvPr/>
        </p:nvPicPr>
        <p:blipFill>
          <a:blip r:embed="rId3"/>
          <a:stretch>
            <a:fillRect/>
          </a:stretch>
        </p:blipFill>
        <p:spPr>
          <a:xfrm>
            <a:off x="1366251" y="1550278"/>
            <a:ext cx="9124950" cy="5124450"/>
          </a:xfrm>
          <a:prstGeom prst="rect">
            <a:avLst/>
          </a:prstGeom>
        </p:spPr>
      </p:pic>
      <p:sp>
        <p:nvSpPr>
          <p:cNvPr id="2" name="TextBox 1">
            <a:extLst>
              <a:ext uri="{FF2B5EF4-FFF2-40B4-BE49-F238E27FC236}">
                <a16:creationId xmlns:a16="http://schemas.microsoft.com/office/drawing/2014/main" id="{7BCB22BE-950F-4AA1-811C-66FDE0D26320}"/>
              </a:ext>
            </a:extLst>
          </p:cNvPr>
          <p:cNvSpPr txBox="1"/>
          <p:nvPr/>
        </p:nvSpPr>
        <p:spPr>
          <a:xfrm>
            <a:off x="3159889" y="636608"/>
            <a:ext cx="2105448" cy="369332"/>
          </a:xfrm>
          <a:prstGeom prst="rect">
            <a:avLst/>
          </a:prstGeom>
          <a:noFill/>
        </p:spPr>
        <p:txBody>
          <a:bodyPr wrap="none" rtlCol="0">
            <a:spAutoFit/>
          </a:bodyPr>
          <a:lstStyle/>
          <a:p>
            <a:r>
              <a:rPr lang="en-US" b="1" dirty="0">
                <a:solidFill>
                  <a:schemeClr val="bg1"/>
                </a:solidFill>
                <a:latin typeface="Arial Black" panose="020B0A04020102020204" pitchFamily="34" charset="0"/>
              </a:rPr>
              <a:t>MORE DETAILS</a:t>
            </a:r>
          </a:p>
        </p:txBody>
      </p:sp>
    </p:spTree>
    <p:extLst>
      <p:ext uri="{BB962C8B-B14F-4D97-AF65-F5344CB8AC3E}">
        <p14:creationId xmlns:p14="http://schemas.microsoft.com/office/powerpoint/2010/main" val="2517447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DA14A8-35B4-4B5B-B1E9-C78C75747420}"/>
              </a:ext>
            </a:extLst>
          </p:cNvPr>
          <p:cNvPicPr>
            <a:picLocks noChangeAspect="1"/>
          </p:cNvPicPr>
          <p:nvPr/>
        </p:nvPicPr>
        <p:blipFill>
          <a:blip r:embed="rId4"/>
          <a:stretch>
            <a:fillRect/>
          </a:stretch>
        </p:blipFill>
        <p:spPr>
          <a:xfrm>
            <a:off x="1404157" y="0"/>
            <a:ext cx="9383685" cy="6858000"/>
          </a:xfrm>
          <a:prstGeom prst="rect">
            <a:avLst/>
          </a:prstGeom>
        </p:spPr>
      </p:pic>
    </p:spTree>
    <p:extLst>
      <p:ext uri="{BB962C8B-B14F-4D97-AF65-F5344CB8AC3E}">
        <p14:creationId xmlns:p14="http://schemas.microsoft.com/office/powerpoint/2010/main" val="2374803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9275C-48F2-445C-9C58-819BF2E564AA}"/>
              </a:ext>
            </a:extLst>
          </p:cNvPr>
          <p:cNvSpPr txBox="1"/>
          <p:nvPr/>
        </p:nvSpPr>
        <p:spPr>
          <a:xfrm>
            <a:off x="628711" y="0"/>
            <a:ext cx="11436041" cy="7294305"/>
          </a:xfrm>
          <a:prstGeom prst="rect">
            <a:avLst/>
          </a:prstGeom>
          <a:noFill/>
        </p:spPr>
        <p:txBody>
          <a:bodyPr wrap="square" rtlCol="0">
            <a:spAutoFit/>
          </a:bodyPr>
          <a:lstStyle/>
          <a:p>
            <a:pPr marL="0" marR="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Perform the following tasks to combine an existing data set with some external data:</a:t>
            </a:r>
          </a:p>
          <a:p>
            <a:pPr marL="0" marR="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228600" marR="0" indent="-228600">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Summarize a research question that can be answered using </a:t>
            </a:r>
            <a:r>
              <a:rPr lang="en-US" sz="1800" i="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both</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the original database and the add-on CSV data. The question should require data from </a:t>
            </a:r>
            <a:r>
              <a:rPr lang="en-US" sz="1800" i="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both</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these data sources.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4572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1.  Identify which data from the original data set and the add-on CSV file are needed to answer the research question.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0" marR="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 </a:t>
            </a:r>
          </a:p>
          <a:p>
            <a:pPr marL="2286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B.  </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Create</a:t>
            </a: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 a logical data model for the add-on CSV file by evaluating the data contained in the file and emphasizing the relational constraints. </a:t>
            </a:r>
          </a:p>
          <a:p>
            <a:pPr marL="4572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1.  </a:t>
            </a:r>
            <a:r>
              <a:rPr lang="en-US" sz="1800" b="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Write SQL code that creates a table that accommodates the extension of the logical data model to a physical data model by </a:t>
            </a:r>
            <a:r>
              <a:rPr lang="en-US" sz="2000" b="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specifying the field types and relevant keys</a:t>
            </a:r>
            <a:r>
              <a:rPr lang="en-US" sz="20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4572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2.  Write</a:t>
            </a: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 </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SQL</a:t>
            </a: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 code that </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loads the data from the add-on CSV file into the table created in part B1.</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0" marR="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2286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C.  Write SQL statement(s) for a query or queries that inform the research question summarized in part A.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571500" marR="0" indent="-342900">
              <a:spcBef>
                <a:spcPts val="0"/>
              </a:spcBef>
              <a:spcAft>
                <a:spcPts val="0"/>
              </a:spcAft>
              <a:buAutoNum type="arabicPeriod"/>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Provide a CSV file or files that </a:t>
            </a:r>
            <a:r>
              <a:rPr lang="en-US" sz="1800" b="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capture the results from the query or queries</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a:t>
            </a:r>
          </a:p>
          <a:p>
            <a:pPr marL="228600" marR="0">
              <a:spcBef>
                <a:spcPts val="0"/>
              </a:spcBef>
              <a:spcAft>
                <a:spcPts val="0"/>
              </a:spcAft>
            </a:pP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228600" marR="0" indent="-228600">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D.  </a:t>
            </a:r>
            <a:r>
              <a:rPr lang="en-US"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Determine</a:t>
            </a:r>
            <a:r>
              <a:rPr lang="en-US" sz="1800"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 </a:t>
            </a:r>
            <a:r>
              <a:rPr lang="en-US" sz="1800" b="1"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how often </a:t>
            </a:r>
            <a:r>
              <a:rPr lang="en-US" sz="1800"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the add-on file should be acquired and refreshed in the database for the data to remain relevant to the business and the research question.</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a:p>
            <a:pPr marL="0" marR="0">
              <a:spcBef>
                <a:spcPts val="0"/>
              </a:spcBef>
              <a:spcAft>
                <a:spcPts val="0"/>
              </a:spcAft>
            </a:pPr>
            <a:r>
              <a:rPr lang="en-US" sz="1800" dirty="0">
                <a:effectLst/>
                <a:latin typeface="Verdana" panose="020B060403050404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indent="-342900">
              <a:spcBef>
                <a:spcPts val="0"/>
              </a:spcBef>
              <a:spcAft>
                <a:spcPts val="0"/>
              </a:spcAft>
              <a:buAutoNum type="alphaUcPeriod" startAt="5"/>
            </a:pPr>
            <a:r>
              <a:rPr lang="en-US" sz="1800" dirty="0">
                <a:solidFill>
                  <a:srgbClr val="000000"/>
                </a:solidFill>
                <a:effectLst/>
                <a:latin typeface="Verdana" panose="020B0604030504040204" pitchFamily="34" charset="0"/>
                <a:ea typeface="Times New Roman" panose="02020603050405020304" pitchFamily="18" charset="0"/>
              </a:rPr>
              <a:t>Create an SQL script that performs the process of loading the add-on data. </a:t>
            </a:r>
          </a:p>
          <a:p>
            <a:pPr marR="0">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rPr>
              <a:t>      </a:t>
            </a:r>
            <a:r>
              <a:rPr lang="en-US" sz="1400" b="1" dirty="0">
                <a:solidFill>
                  <a:srgbClr val="FF0000"/>
                </a:solidFill>
                <a:effectLst/>
                <a:latin typeface="Verdana" panose="020B0604030504040204" pitchFamily="34" charset="0"/>
                <a:ea typeface="Times New Roman" panose="02020603050405020304" pitchFamily="18" charset="0"/>
              </a:rPr>
              <a:t>Write a SQL statement: copy </a:t>
            </a:r>
            <a:r>
              <a:rPr lang="en-US" sz="1400" b="1" dirty="0" err="1">
                <a:solidFill>
                  <a:srgbClr val="FF0000"/>
                </a:solidFill>
                <a:effectLst/>
                <a:latin typeface="Verdana" panose="020B0604030504040204" pitchFamily="34" charset="0"/>
                <a:ea typeface="Times New Roman" panose="02020603050405020304" pitchFamily="18" charset="0"/>
              </a:rPr>
              <a:t>tablename</a:t>
            </a:r>
            <a:r>
              <a:rPr lang="en-US" sz="1400" b="1" dirty="0">
                <a:solidFill>
                  <a:srgbClr val="FF0000"/>
                </a:solidFill>
                <a:effectLst/>
                <a:latin typeface="Verdana" panose="020B0604030504040204" pitchFamily="34" charset="0"/>
                <a:ea typeface="Times New Roman" panose="02020603050405020304" pitchFamily="18" charset="0"/>
              </a:rPr>
              <a:t> from  ‘c:\path\filename.csv’ delimiter ‘,’ csv header;</a:t>
            </a:r>
          </a:p>
          <a:p>
            <a:pPr marR="0">
              <a:spcBef>
                <a:spcPts val="0"/>
              </a:spcBef>
              <a:spcAft>
                <a:spcPts val="0"/>
              </a:spcAft>
            </a:pPr>
            <a:r>
              <a:rPr lang="en-US" b="1" dirty="0">
                <a:solidFill>
                  <a:srgbClr val="FF0000"/>
                </a:solidFill>
                <a:latin typeface="Verdana" panose="020B0604030504040204" pitchFamily="34" charset="0"/>
                <a:ea typeface="Times New Roman" panose="02020603050405020304" pitchFamily="18" charset="0"/>
              </a:rPr>
              <a:t>      </a:t>
            </a:r>
            <a:r>
              <a:rPr lang="en-US" sz="1400" b="1" dirty="0">
                <a:solidFill>
                  <a:srgbClr val="FF0000"/>
                </a:solidFill>
                <a:latin typeface="Verdana" panose="020B0604030504040204" pitchFamily="34" charset="0"/>
                <a:ea typeface="Times New Roman" panose="02020603050405020304" pitchFamily="18" charset="0"/>
              </a:rPr>
              <a:t>https://www.postgresqltutorial.com/import-csv-file-into-posgresql-table/</a:t>
            </a:r>
            <a:endParaRPr kumimoji="0" lang="en-US" sz="1800" b="1" i="0" u="none" strike="noStrike" kern="1200" cap="none" spc="0" normalizeH="0" baseline="0" noProof="0" dirty="0">
              <a:ln>
                <a:noFill/>
              </a:ln>
              <a:solidFill>
                <a:srgbClr val="FF0000"/>
              </a:solidFill>
              <a:effectLst/>
              <a:uLnTx/>
              <a:uFillTx/>
              <a:latin typeface="Avenir Next LT Pro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p:txBody>
      </p:sp>
      <p:sp>
        <p:nvSpPr>
          <p:cNvPr id="3" name="TextBox 2">
            <a:extLst>
              <a:ext uri="{FF2B5EF4-FFF2-40B4-BE49-F238E27FC236}">
                <a16:creationId xmlns:a16="http://schemas.microsoft.com/office/drawing/2014/main" id="{ABCBC306-27C9-4E67-ABAB-37FDD44FD00A}"/>
              </a:ext>
            </a:extLst>
          </p:cNvPr>
          <p:cNvSpPr txBox="1"/>
          <p:nvPr/>
        </p:nvSpPr>
        <p:spPr>
          <a:xfrm>
            <a:off x="628710" y="-1"/>
            <a:ext cx="11436041" cy="7294305"/>
          </a:xfrm>
          <a:prstGeom prst="rect">
            <a:avLst/>
          </a:prstGeom>
          <a:noFill/>
        </p:spPr>
        <p:txBody>
          <a:bodyPr wrap="square" rtlCol="0">
            <a:spAutoFit/>
          </a:bodyPr>
          <a:lstStyle/>
          <a:p>
            <a:pPr marL="0" marR="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Perform the following tasks to combine an existing data set with some external data:</a:t>
            </a:r>
          </a:p>
          <a:p>
            <a:pPr marL="0" marR="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228600" marR="0" indent="-228600">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A</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Summarize a research question that can be answered using </a:t>
            </a:r>
            <a:r>
              <a:rPr lang="en-US" sz="1800" i="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both</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the original database and the add-on CSV data. The question should require data from </a:t>
            </a:r>
            <a:r>
              <a:rPr lang="en-US" sz="1800" i="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both</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these data sources.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4572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1.  Identify which data from the original data set and the add-on CSV file are needed to answer the research question.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0" marR="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 </a:t>
            </a:r>
          </a:p>
          <a:p>
            <a:pPr marL="2286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B.  </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Create</a:t>
            </a: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 a logical data model for the add-on CSV file by evaluating the data contained in the file and emphasizing the relational constraints. </a:t>
            </a:r>
          </a:p>
          <a:p>
            <a:pPr marL="4572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1.  </a:t>
            </a:r>
            <a:r>
              <a:rPr lang="en-US" sz="1800" b="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Write SQL code that creates a table that accommodates the extension of the logical data model to a physical data model by </a:t>
            </a:r>
            <a:r>
              <a:rPr lang="en-US" sz="2000" b="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specifying the field types and relevant keys</a:t>
            </a:r>
            <a:r>
              <a:rPr lang="en-US" sz="20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4572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2.  Write</a:t>
            </a: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 </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SQL</a:t>
            </a:r>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 code that </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loads the data from the add-on CSV file into the table created in part B1.</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0" marR="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228600" marR="0" indent="-228600">
              <a:spcBef>
                <a:spcPts val="0"/>
              </a:spcBef>
              <a:spcAft>
                <a:spcPts val="0"/>
              </a:spcAft>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C.  Write SQL statement(s) for a query or queries that inform the research question summarized in part A. </a:t>
            </a: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571500" marR="0" indent="-342900">
              <a:spcBef>
                <a:spcPts val="0"/>
              </a:spcBef>
              <a:spcAft>
                <a:spcPts val="0"/>
              </a:spcAft>
              <a:buAutoNum type="arabicPeriod"/>
            </a:pP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Provide a CSV file or files that </a:t>
            </a:r>
            <a:r>
              <a:rPr lang="en-US" sz="1800" b="1"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capture the results from the query or queries</a:t>
            </a:r>
            <a:r>
              <a:rPr lang="en-US" sz="1800" dirty="0">
                <a:solidFill>
                  <a:schemeClr val="bg1"/>
                </a:solidFill>
                <a:effectLst/>
                <a:latin typeface="Verdana" panose="020B0604030504040204" pitchFamily="34" charset="0"/>
                <a:ea typeface="Times New Roman" panose="02020603050405020304" pitchFamily="18" charset="0"/>
                <a:cs typeface="Times New Roman" panose="02020603050405020304" pitchFamily="18" charset="0"/>
              </a:rPr>
              <a:t>. </a:t>
            </a:r>
          </a:p>
          <a:p>
            <a:pPr marL="228600" marR="0">
              <a:spcBef>
                <a:spcPts val="0"/>
              </a:spcBef>
              <a:spcAft>
                <a:spcPts val="0"/>
              </a:spcAft>
            </a:pPr>
            <a:endPar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endParaRPr>
          </a:p>
          <a:p>
            <a:pPr marL="228600" marR="0" indent="-228600">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D.  </a:t>
            </a:r>
            <a:r>
              <a:rPr lang="en-US" sz="1800"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Determine</a:t>
            </a:r>
            <a:r>
              <a:rPr lang="en-US" sz="1800"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 </a:t>
            </a:r>
            <a:r>
              <a:rPr lang="en-US" sz="1800" b="1"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how often </a:t>
            </a:r>
            <a:r>
              <a:rPr lang="en-US" sz="1800" dirty="0">
                <a:solidFill>
                  <a:srgbClr val="000000"/>
                </a:solidFill>
                <a:effectLst/>
                <a:latin typeface="Verdana" panose="020B0604030504040204" pitchFamily="34" charset="0"/>
                <a:ea typeface="Times New Roman" panose="02020603050405020304" pitchFamily="18" charset="0"/>
                <a:cs typeface="Verdana" panose="020B0604030504040204" pitchFamily="34" charset="0"/>
              </a:rPr>
              <a:t>the add-on file should be acquired and refreshed in the database for the data to remain relevant to the business and the research question.</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a:p>
            <a:pPr marL="0" marR="0">
              <a:spcBef>
                <a:spcPts val="0"/>
              </a:spcBef>
              <a:spcAft>
                <a:spcPts val="0"/>
              </a:spcAft>
            </a:pPr>
            <a:r>
              <a:rPr lang="en-US" sz="1800" dirty="0">
                <a:effectLst/>
                <a:latin typeface="Verdana" panose="020B060403050404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indent="-342900">
              <a:spcBef>
                <a:spcPts val="0"/>
              </a:spcBef>
              <a:spcAft>
                <a:spcPts val="0"/>
              </a:spcAft>
              <a:buAutoNum type="alphaUcPeriod" startAt="5"/>
            </a:pPr>
            <a:r>
              <a:rPr lang="en-US" sz="1800" dirty="0">
                <a:solidFill>
                  <a:srgbClr val="000000"/>
                </a:solidFill>
                <a:effectLst/>
                <a:latin typeface="Verdana" panose="020B0604030504040204" pitchFamily="34" charset="0"/>
                <a:ea typeface="Times New Roman" panose="02020603050405020304" pitchFamily="18" charset="0"/>
              </a:rPr>
              <a:t>Create an SQL script that performs the process of loading the add-on data. </a:t>
            </a:r>
          </a:p>
          <a:p>
            <a:pPr marR="0">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rPr>
              <a:t>      </a:t>
            </a:r>
            <a:r>
              <a:rPr lang="en-US" sz="1400" b="1" dirty="0">
                <a:solidFill>
                  <a:srgbClr val="FF0000"/>
                </a:solidFill>
                <a:effectLst/>
                <a:latin typeface="Verdana" panose="020B0604030504040204" pitchFamily="34" charset="0"/>
                <a:ea typeface="Times New Roman" panose="02020603050405020304" pitchFamily="18" charset="0"/>
              </a:rPr>
              <a:t>Write a SQL statement: copy </a:t>
            </a:r>
            <a:r>
              <a:rPr lang="en-US" sz="1400" b="1" dirty="0" err="1">
                <a:solidFill>
                  <a:srgbClr val="FF0000"/>
                </a:solidFill>
                <a:effectLst/>
                <a:latin typeface="Verdana" panose="020B0604030504040204" pitchFamily="34" charset="0"/>
                <a:ea typeface="Times New Roman" panose="02020603050405020304" pitchFamily="18" charset="0"/>
              </a:rPr>
              <a:t>tablename</a:t>
            </a:r>
            <a:r>
              <a:rPr lang="en-US" sz="1400" b="1" dirty="0">
                <a:solidFill>
                  <a:srgbClr val="FF0000"/>
                </a:solidFill>
                <a:effectLst/>
                <a:latin typeface="Verdana" panose="020B0604030504040204" pitchFamily="34" charset="0"/>
                <a:ea typeface="Times New Roman" panose="02020603050405020304" pitchFamily="18" charset="0"/>
              </a:rPr>
              <a:t> from  ‘c:\path\filename.csv’ delimiter ‘,’ csv header;</a:t>
            </a:r>
          </a:p>
          <a:p>
            <a:pPr marR="0">
              <a:spcBef>
                <a:spcPts val="0"/>
              </a:spcBef>
              <a:spcAft>
                <a:spcPts val="0"/>
              </a:spcAft>
            </a:pPr>
            <a:r>
              <a:rPr lang="en-US" b="1" dirty="0">
                <a:solidFill>
                  <a:srgbClr val="FF0000"/>
                </a:solidFill>
                <a:latin typeface="Verdana" panose="020B0604030504040204" pitchFamily="34" charset="0"/>
                <a:ea typeface="Times New Roman" panose="02020603050405020304" pitchFamily="18" charset="0"/>
              </a:rPr>
              <a:t>      </a:t>
            </a:r>
            <a:r>
              <a:rPr lang="en-US" sz="1400" b="1" dirty="0">
                <a:solidFill>
                  <a:srgbClr val="FF0000"/>
                </a:solidFill>
                <a:latin typeface="Verdana" panose="020B0604030504040204" pitchFamily="34" charset="0"/>
                <a:ea typeface="Times New Roman" panose="02020603050405020304" pitchFamily="18" charset="0"/>
              </a:rPr>
              <a:t>https://www.postgresqltutorial.com/import-csv-file-into-posgresql-table/</a:t>
            </a:r>
            <a:endParaRPr kumimoji="0" lang="en-US" sz="1800" b="1" i="0" u="none" strike="noStrike" kern="1200" cap="none" spc="0" normalizeH="0" baseline="0" noProof="0" dirty="0">
              <a:ln>
                <a:noFill/>
              </a:ln>
              <a:solidFill>
                <a:srgbClr val="FF0000"/>
              </a:solidFill>
              <a:effectLst/>
              <a:uLnTx/>
              <a:uFillTx/>
              <a:latin typeface="Avenir Next LT Pro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p:txBody>
      </p:sp>
    </p:spTree>
    <p:extLst>
      <p:ext uri="{BB962C8B-B14F-4D97-AF65-F5344CB8AC3E}">
        <p14:creationId xmlns:p14="http://schemas.microsoft.com/office/powerpoint/2010/main" val="4221666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9275C-48F2-445C-9C58-819BF2E564AA}"/>
              </a:ext>
            </a:extLst>
          </p:cNvPr>
          <p:cNvSpPr txBox="1"/>
          <p:nvPr/>
        </p:nvSpPr>
        <p:spPr>
          <a:xfrm>
            <a:off x="673100" y="152400"/>
            <a:ext cx="11141364" cy="6463308"/>
          </a:xfrm>
          <a:prstGeom prst="rect">
            <a:avLst/>
          </a:prstGeom>
          <a:noFill/>
        </p:spPr>
        <p:txBody>
          <a:bodyPr wrap="square" rtlCol="0">
            <a:spAutoFit/>
          </a:bodyPr>
          <a:lstStyle/>
          <a:p>
            <a:pPr marL="228600" marR="0" indent="-228600">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rPr>
              <a:t>F.  Provide a Panopto video recording that includes a demonstration of the functionality of the code used for the analysis and a summary of the programming environment. </a:t>
            </a:r>
            <a:endParaRPr lang="en-US" sz="1800" dirty="0">
              <a:effectLst/>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800" dirty="0">
                <a:effectLst/>
                <a:latin typeface="Verdana" panose="020B0604030504040204" pitchFamily="34" charset="0"/>
                <a:ea typeface="Times New Roman" panose="02020603050405020304" pitchFamily="18" charset="0"/>
                <a:cs typeface="Times New Roman" panose="02020603050405020304" pitchFamily="18" charset="0"/>
              </a:rPr>
              <a:t> </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a:p>
            <a:pPr marL="320040" marR="0">
              <a:spcBef>
                <a:spcPts val="0"/>
              </a:spcBef>
              <a:spcAft>
                <a:spcPts val="0"/>
              </a:spcAft>
            </a:pPr>
            <a:r>
              <a:rPr lang="en-US" sz="1800" i="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Note: For instructions on how to access and use Panopto, use the "Panopto How-To Videos" web link provided below. To access Panopto's website, navigate to the web link titled "Panopto Access" and then choose to log in using the “WGU” option. If prompted, log in using your WGU student portal credentials, and then it will forward you to Panopto’s website.</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a:p>
            <a:pPr marL="0" marR="0">
              <a:spcBef>
                <a:spcPts val="0"/>
              </a:spcBef>
              <a:spcAft>
                <a:spcPts val="0"/>
              </a:spcAft>
            </a:pPr>
            <a:r>
              <a:rPr lang="en-US" sz="1800" dirty="0">
                <a:effectLst/>
                <a:latin typeface="Verdana" panose="020B0604030504040204" pitchFamily="34" charset="0"/>
                <a:ea typeface="Times New Roman" panose="02020603050405020304" pitchFamily="18" charset="0"/>
                <a:cs typeface="Times New Roman" panose="02020603050405020304" pitchFamily="18" charset="0"/>
              </a:rPr>
              <a:t> </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a:p>
            <a:pPr marL="320040" marR="0">
              <a:spcBef>
                <a:spcPts val="0"/>
              </a:spcBef>
              <a:spcAft>
                <a:spcPts val="0"/>
              </a:spcAft>
            </a:pPr>
            <a:r>
              <a:rPr lang="en-US" sz="1800" i="1" dirty="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To submit your recording, upload it to the Panopto drop box titled “XXXX.” Once the recording has been uploaded and processed in Panopto's system, retrieve the URL of the recording from Panopto and copy and paste it into the Links option. Upload the remaining task requirements using the Attachments option.</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a:p>
            <a:pPr marL="0" marR="0">
              <a:spcBef>
                <a:spcPts val="0"/>
              </a:spcBef>
              <a:spcAft>
                <a:spcPts val="0"/>
              </a:spcAft>
            </a:pPr>
            <a:r>
              <a:rPr lang="en-US" sz="1800" dirty="0">
                <a:effectLst/>
                <a:latin typeface="Verdana" panose="020B060403050404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rPr>
              <a:t>G.  Record the web sources used to acquire data or segments of third-party code to support the application. Be sure the web sources are reliable.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effectLst/>
                <a:latin typeface="Verdana" panose="020B060403050404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800" dirty="0">
                <a:solidFill>
                  <a:srgbClr val="000000"/>
                </a:solidFill>
                <a:effectLst/>
                <a:latin typeface="Verdana" panose="020B0604030504040204" pitchFamily="34" charset="0"/>
                <a:ea typeface="Times New Roman" panose="02020603050405020304" pitchFamily="18" charset="0"/>
              </a:rPr>
              <a:t>H.  Acknowledge sources, using in-text citations and references, for content that is quoted, paraphrased, or summarized.</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effectLst/>
                <a:latin typeface="Verdana" panose="020B0604030504040204" pitchFamily="34" charset="0"/>
                <a:ea typeface="Times New Roman" panose="02020603050405020304" pitchFamily="18" charset="0"/>
              </a:rPr>
              <a:t> </a:t>
            </a:r>
            <a:endParaRPr lang="en-US" sz="1800" dirty="0">
              <a:solidFill>
                <a:schemeClr val="bg1"/>
              </a:solidFill>
              <a:effectLst/>
              <a:latin typeface="Times New Roman" panose="02020603050405020304" pitchFamily="18" charset="0"/>
              <a:ea typeface="Times New Roman" panose="02020603050405020304" pitchFamily="18" charset="0"/>
            </a:endParaRPr>
          </a:p>
          <a:p>
            <a:r>
              <a:rPr lang="en-US" sz="1800" dirty="0">
                <a:solidFill>
                  <a:schemeClr val="bg1"/>
                </a:solidFill>
                <a:effectLst/>
                <a:latin typeface="Verdana" panose="020B0604030504040204" pitchFamily="34" charset="0"/>
                <a:ea typeface="Times New Roman" panose="02020603050405020304" pitchFamily="18" charset="0"/>
                <a:cs typeface="Verdana" panose="020B0604030504040204" pitchFamily="34" charset="0"/>
              </a:rPr>
              <a:t>I.  Demonstrate professional communication in the content and presentation of your submission.</a:t>
            </a:r>
            <a:endParaRPr kumimoji="0" lang="en-US" sz="1800" b="1" i="0" u="none" strike="noStrike" kern="1200" cap="none" spc="0" normalizeH="0" baseline="0" noProof="0" dirty="0">
              <a:ln>
                <a:noFill/>
              </a:ln>
              <a:solidFill>
                <a:schemeClr val="bg1"/>
              </a:solidFill>
              <a:effectLst/>
              <a:uLnTx/>
              <a:uFillTx/>
              <a:latin typeface="Avenir Next LT Pro Light"/>
              <a:ea typeface="+mn-ea"/>
              <a:cs typeface="+mn-cs"/>
            </a:endParaRPr>
          </a:p>
          <a:p>
            <a:pPr>
              <a:defRPr/>
            </a:pPr>
            <a:r>
              <a:rPr lang="en-US" sz="1800" u="sng" dirty="0">
                <a:solidFill>
                  <a:srgbClr val="007AD9"/>
                </a:solidFill>
                <a:effectLst/>
                <a:latin typeface="Lato"/>
                <a:ea typeface="Times New Roman" panose="02020603050405020304" pitchFamily="18" charset="0"/>
                <a:cs typeface="Verdana" panose="020B0604030504040204" pitchFamily="34" charset="0"/>
                <a:hlinkClick r:id="rId3" tooltip="Panopto Access"/>
              </a:rPr>
              <a:t>Panopto Access</a:t>
            </a:r>
            <a:endParaRPr lang="en-US" sz="1800" dirty="0">
              <a:effectLst/>
              <a:latin typeface="Verdana" panose="020B0604030504040204" pitchFamily="34" charset="0"/>
              <a:ea typeface="Times New Roman" panose="02020603050405020304" pitchFamily="18" charset="0"/>
              <a:cs typeface="Verdana" panose="020B0604030504040204" pitchFamily="34" charset="0"/>
            </a:endParaRPr>
          </a:p>
        </p:txBody>
      </p:sp>
    </p:spTree>
    <p:extLst>
      <p:ext uri="{BB962C8B-B14F-4D97-AF65-F5344CB8AC3E}">
        <p14:creationId xmlns:p14="http://schemas.microsoft.com/office/powerpoint/2010/main" val="977563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F139F8-63CC-453C-8B4A-D345E0A55806}"/>
              </a:ext>
            </a:extLst>
          </p:cNvPr>
          <p:cNvPicPr>
            <a:picLocks noChangeAspect="1"/>
          </p:cNvPicPr>
          <p:nvPr/>
        </p:nvPicPr>
        <p:blipFill>
          <a:blip r:embed="rId3"/>
          <a:stretch>
            <a:fillRect/>
          </a:stretch>
        </p:blipFill>
        <p:spPr>
          <a:xfrm>
            <a:off x="414528" y="1"/>
            <a:ext cx="3486911" cy="6857999"/>
          </a:xfrm>
          <a:prstGeom prst="rect">
            <a:avLst/>
          </a:prstGeom>
        </p:spPr>
      </p:pic>
      <p:pic>
        <p:nvPicPr>
          <p:cNvPr id="7" name="Picture 6">
            <a:extLst>
              <a:ext uri="{FF2B5EF4-FFF2-40B4-BE49-F238E27FC236}">
                <a16:creationId xmlns:a16="http://schemas.microsoft.com/office/drawing/2014/main" id="{CDAF1266-287A-4932-9A8C-F62FC99BF6C6}"/>
              </a:ext>
            </a:extLst>
          </p:cNvPr>
          <p:cNvPicPr>
            <a:picLocks noChangeAspect="1"/>
          </p:cNvPicPr>
          <p:nvPr/>
        </p:nvPicPr>
        <p:blipFill>
          <a:blip r:embed="rId4"/>
          <a:stretch>
            <a:fillRect/>
          </a:stretch>
        </p:blipFill>
        <p:spPr>
          <a:xfrm>
            <a:off x="3901439" y="0"/>
            <a:ext cx="2888834" cy="6754368"/>
          </a:xfrm>
          <a:prstGeom prst="rect">
            <a:avLst/>
          </a:prstGeom>
        </p:spPr>
      </p:pic>
      <p:sp>
        <p:nvSpPr>
          <p:cNvPr id="10" name="TextBox 9">
            <a:extLst>
              <a:ext uri="{FF2B5EF4-FFF2-40B4-BE49-F238E27FC236}">
                <a16:creationId xmlns:a16="http://schemas.microsoft.com/office/drawing/2014/main" id="{B55092AC-A26D-41F4-AA29-3AA9BD5A00F0}"/>
              </a:ext>
            </a:extLst>
          </p:cNvPr>
          <p:cNvSpPr txBox="1"/>
          <p:nvPr/>
        </p:nvSpPr>
        <p:spPr>
          <a:xfrm>
            <a:off x="6607277" y="312786"/>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select </a:t>
            </a:r>
            <a:r>
              <a:rPr kumimoji="0" lang="en-US" sz="1400" b="1"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customer_id</a:t>
            </a: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count(*) from services group by </a:t>
            </a:r>
            <a:r>
              <a:rPr kumimoji="0" lang="en-US" sz="1400" b="1"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customer_id</a:t>
            </a: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order by 2 desc;</a:t>
            </a:r>
          </a:p>
        </p:txBody>
      </p:sp>
      <p:sp>
        <p:nvSpPr>
          <p:cNvPr id="12" name="TextBox 11">
            <a:extLst>
              <a:ext uri="{FF2B5EF4-FFF2-40B4-BE49-F238E27FC236}">
                <a16:creationId xmlns:a16="http://schemas.microsoft.com/office/drawing/2014/main" id="{4876E2CA-3912-470A-823B-ECA5F6D8D807}"/>
              </a:ext>
            </a:extLst>
          </p:cNvPr>
          <p:cNvSpPr txBox="1"/>
          <p:nvPr/>
        </p:nvSpPr>
        <p:spPr>
          <a:xfrm>
            <a:off x="6695767" y="2052172"/>
            <a:ext cx="635163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select gender, count(*) from customer group by gender;</a:t>
            </a:r>
          </a:p>
        </p:txBody>
      </p:sp>
      <p:pic>
        <p:nvPicPr>
          <p:cNvPr id="14" name="Picture 13">
            <a:extLst>
              <a:ext uri="{FF2B5EF4-FFF2-40B4-BE49-F238E27FC236}">
                <a16:creationId xmlns:a16="http://schemas.microsoft.com/office/drawing/2014/main" id="{9E262822-597D-414B-BCE5-CCEA91056732}"/>
              </a:ext>
            </a:extLst>
          </p:cNvPr>
          <p:cNvPicPr>
            <a:picLocks noChangeAspect="1"/>
          </p:cNvPicPr>
          <p:nvPr/>
        </p:nvPicPr>
        <p:blipFill>
          <a:blip r:embed="rId5"/>
          <a:stretch>
            <a:fillRect/>
          </a:stretch>
        </p:blipFill>
        <p:spPr>
          <a:xfrm>
            <a:off x="7388350" y="2811354"/>
            <a:ext cx="3110858" cy="2586556"/>
          </a:xfrm>
          <a:prstGeom prst="rect">
            <a:avLst/>
          </a:prstGeom>
        </p:spPr>
      </p:pic>
      <p:sp>
        <p:nvSpPr>
          <p:cNvPr id="16" name="TextBox 15">
            <a:extLst>
              <a:ext uri="{FF2B5EF4-FFF2-40B4-BE49-F238E27FC236}">
                <a16:creationId xmlns:a16="http://schemas.microsoft.com/office/drawing/2014/main" id="{01C12F54-05BC-4FFF-AE4B-EE73F80E9903}"/>
              </a:ext>
            </a:extLst>
          </p:cNvPr>
          <p:cNvSpPr txBox="1"/>
          <p:nvPr/>
        </p:nvSpPr>
        <p:spPr>
          <a:xfrm>
            <a:off x="6609735" y="1306201"/>
            <a:ext cx="65237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select tenure from customer order by tenure desc;</a:t>
            </a:r>
          </a:p>
        </p:txBody>
      </p:sp>
      <p:pic>
        <p:nvPicPr>
          <p:cNvPr id="2" name="Picture 1">
            <a:extLst>
              <a:ext uri="{FF2B5EF4-FFF2-40B4-BE49-F238E27FC236}">
                <a16:creationId xmlns:a16="http://schemas.microsoft.com/office/drawing/2014/main" id="{B227EC98-C5DD-E094-191D-C41B930CA81F}"/>
              </a:ext>
            </a:extLst>
          </p:cNvPr>
          <p:cNvPicPr>
            <a:picLocks noChangeAspect="1"/>
          </p:cNvPicPr>
          <p:nvPr/>
        </p:nvPicPr>
        <p:blipFill>
          <a:blip r:embed="rId5"/>
          <a:stretch>
            <a:fillRect/>
          </a:stretch>
        </p:blipFill>
        <p:spPr>
          <a:xfrm>
            <a:off x="7388350" y="2737214"/>
            <a:ext cx="3110858" cy="2586556"/>
          </a:xfrm>
          <a:prstGeom prst="rect">
            <a:avLst/>
          </a:prstGeom>
        </p:spPr>
      </p:pic>
    </p:spTree>
    <p:extLst>
      <p:ext uri="{BB962C8B-B14F-4D97-AF65-F5344CB8AC3E}">
        <p14:creationId xmlns:p14="http://schemas.microsoft.com/office/powerpoint/2010/main" val="2241716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BBA2D0-A6B6-4F4D-BCB7-CF500333F889}"/>
              </a:ext>
            </a:extLst>
          </p:cNvPr>
          <p:cNvSpPr txBox="1"/>
          <p:nvPr/>
        </p:nvSpPr>
        <p:spPr>
          <a:xfrm>
            <a:off x="634023" y="-9330"/>
            <a:ext cx="4621162" cy="684174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Links to the Churn Tables: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Contract</a:t>
            </a: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customer</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job</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location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payment</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services</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survey_responses</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Links to the Medical Tables: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admission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2">
                  <a:extLst>
                    <a:ext uri="{A12FA001-AC4F-418D-AE19-62706E023703}">
                      <ahyp:hlinkClr xmlns:ahyp="http://schemas.microsoft.com/office/drawing/2018/hyperlinkcolor" val="tx"/>
                    </a:ext>
                  </a:extLst>
                </a:hlinkClick>
              </a:rPr>
              <a:t>complication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3">
                  <a:extLst>
                    <a:ext uri="{A12FA001-AC4F-418D-AE19-62706E023703}">
                      <ahyp:hlinkClr xmlns:ahyp="http://schemas.microsoft.com/office/drawing/2018/hyperlinkcolor" val="tx"/>
                    </a:ext>
                  </a:extLst>
                </a:hlinkClick>
              </a:rPr>
              <a:t>job</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4">
                  <a:extLst>
                    <a:ext uri="{A12FA001-AC4F-418D-AE19-62706E023703}">
                      <ahyp:hlinkClr xmlns:ahyp="http://schemas.microsoft.com/office/drawing/2018/hyperlinkcolor" val="tx"/>
                    </a:ext>
                  </a:extLst>
                </a:hlinkClick>
              </a:rPr>
              <a:t>location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5">
                  <a:extLst>
                    <a:ext uri="{A12FA001-AC4F-418D-AE19-62706E023703}">
                      <ahyp:hlinkClr xmlns:ahyp="http://schemas.microsoft.com/office/drawing/2018/hyperlinkcolor" val="tx"/>
                    </a:ext>
                  </a:extLst>
                </a:hlinkClick>
              </a:rPr>
              <a:t>patient</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6">
                  <a:extLst>
                    <a:ext uri="{A12FA001-AC4F-418D-AE19-62706E023703}">
                      <ahyp:hlinkClr xmlns:ahyp="http://schemas.microsoft.com/office/drawing/2018/hyperlinkcolor" val="tx"/>
                    </a:ext>
                  </a:extLst>
                </a:hlinkClick>
              </a:rPr>
              <a:t>servicesaddon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7">
                  <a:extLst>
                    <a:ext uri="{A12FA001-AC4F-418D-AE19-62706E023703}">
                      <ahyp:hlinkClr xmlns:ahyp="http://schemas.microsoft.com/office/drawing/2018/hyperlinkcolor" val="tx"/>
                    </a:ext>
                  </a:extLst>
                </a:hlinkClick>
              </a:rPr>
              <a:t>survey_responses_addon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4" name="TextBox 3">
            <a:extLst>
              <a:ext uri="{FF2B5EF4-FFF2-40B4-BE49-F238E27FC236}">
                <a16:creationId xmlns:a16="http://schemas.microsoft.com/office/drawing/2014/main" id="{0D56C8BA-411D-4CF2-A6FC-F5730DA8F6F2}"/>
              </a:ext>
            </a:extLst>
          </p:cNvPr>
          <p:cNvSpPr txBox="1"/>
          <p:nvPr/>
        </p:nvSpPr>
        <p:spPr>
          <a:xfrm>
            <a:off x="7276057" y="184666"/>
            <a:ext cx="2666692" cy="30264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Ancillary Files: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8">
                  <a:extLst>
                    <a:ext uri="{A12FA001-AC4F-418D-AE19-62706E023703}">
                      <ahyp:hlinkClr xmlns:ahyp="http://schemas.microsoft.com/office/drawing/2018/hyperlinkcolor" val="tx"/>
                    </a:ext>
                  </a:extLst>
                </a:hlinkClick>
              </a:rPr>
              <a:t>Take 5 Loading Tables</a:t>
            </a:r>
            <a:endPar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lang="en-US" b="1" u="sng"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lang="en-US" b="1" u="sng"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rPr>
              <a:t>Moving </a:t>
            </a:r>
            <a:r>
              <a:rPr kumimoji="0" lang="en-US" sz="1800" b="1" i="0" u="sng"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hlinkClick r:id="rId19">
                  <a:extLst>
                    <a:ext uri="{A12FA001-AC4F-418D-AE19-62706E023703}">
                      <ahyp:hlinkClr xmlns:ahyp="http://schemas.microsoft.com/office/drawing/2018/hyperlinkcolor" val="tx"/>
                    </a:ext>
                  </a:extLst>
                </a:hlinkClick>
              </a:rPr>
              <a:t>FilesTo_From_VM</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Light"/>
              <a:ea typeface="+mn-ea"/>
              <a:cs typeface="+mn-cs"/>
            </a:endParaRPr>
          </a:p>
        </p:txBody>
      </p:sp>
      <p:sp>
        <p:nvSpPr>
          <p:cNvPr id="5" name="TextBox 4">
            <a:extLst>
              <a:ext uri="{FF2B5EF4-FFF2-40B4-BE49-F238E27FC236}">
                <a16:creationId xmlns:a16="http://schemas.microsoft.com/office/drawing/2014/main" id="{48D1E570-967A-4ED4-8C52-4D170DB0526C}"/>
              </a:ext>
            </a:extLst>
          </p:cNvPr>
          <p:cNvSpPr txBox="1"/>
          <p:nvPr/>
        </p:nvSpPr>
        <p:spPr>
          <a:xfrm>
            <a:off x="7186358" y="1577391"/>
            <a:ext cx="41800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Black" panose="020B0A04020102020204" pitchFamily="34" charset="0"/>
                <a:hlinkClick r:id="rId20">
                  <a:extLst>
                    <a:ext uri="{A12FA001-AC4F-418D-AE19-62706E023703}">
                      <ahyp:hlinkClr xmlns:ahyp="http://schemas.microsoft.com/office/drawing/2018/hyperlinkcolor" val="tx"/>
                    </a:ext>
                  </a:extLst>
                </a:hlinkClick>
              </a:rPr>
              <a:t>Take Five Loading Tables Video</a:t>
            </a:r>
            <a:endParaRPr kumimoji="0" lang="en-US" sz="1800" b="1" i="0" u="none" strike="noStrike" kern="1200" cap="none" spc="0" normalizeH="0" baseline="0" noProof="0" dirty="0">
              <a:ln>
                <a:noFill/>
              </a:ln>
              <a:solidFill>
                <a:schemeClr val="bg1"/>
              </a:solidFill>
              <a:effectLst/>
              <a:uLnTx/>
              <a:uFillTx/>
              <a:latin typeface="Arial Black" panose="020B0A04020102020204" pitchFamily="34" charset="0"/>
            </a:endParaRPr>
          </a:p>
        </p:txBody>
      </p:sp>
    </p:spTree>
    <p:extLst>
      <p:ext uri="{BB962C8B-B14F-4D97-AF65-F5344CB8AC3E}">
        <p14:creationId xmlns:p14="http://schemas.microsoft.com/office/powerpoint/2010/main" val="3684272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BBA2D0-A6B6-4F4D-BCB7-CF500333F889}"/>
              </a:ext>
            </a:extLst>
          </p:cNvPr>
          <p:cNvSpPr txBox="1"/>
          <p:nvPr/>
        </p:nvSpPr>
        <p:spPr>
          <a:xfrm>
            <a:off x="855696" y="1099033"/>
            <a:ext cx="46211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1026" name="Picture 1">
            <a:extLst>
              <a:ext uri="{FF2B5EF4-FFF2-40B4-BE49-F238E27FC236}">
                <a16:creationId xmlns:a16="http://schemas.microsoft.com/office/drawing/2014/main" id="{A97CB48A-4B96-FEB3-F4E5-B9DD0712F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401" y="4643950"/>
            <a:ext cx="5935663"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753CA3D-243F-6331-017F-8357F1CFB76B}"/>
              </a:ext>
            </a:extLst>
          </p:cNvPr>
          <p:cNvSpPr>
            <a:spLocks noChangeArrowheads="1"/>
          </p:cNvSpPr>
          <p:nvPr/>
        </p:nvSpPr>
        <p:spPr bwMode="auto">
          <a:xfrm>
            <a:off x="906919" y="852320"/>
            <a:ext cx="1037816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dirty="0">
                <a:solidFill>
                  <a:schemeClr val="bg1"/>
                </a:solidFill>
                <a:latin typeface="Arial Black" panose="020B0A04020102020204" pitchFamily="34" charset="0"/>
                <a:ea typeface="Calibri" panose="020F0502020204030204" pitchFamily="34" charset="0"/>
                <a:cs typeface="Times New Roman" panose="02020603050405020304" pitchFamily="18" charset="0"/>
              </a:rPr>
              <a:t>MOVING </a:t>
            </a: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FILES TO AND FROM THE LABS ON DEMAND DESKTOP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There are two ways to upload or download files to and from the VM (Labs on Demand).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First method</a:t>
            </a: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Step 1. Email files to yourself using a Yahoo or Gmail email account. </a:t>
            </a: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Step 2  Log on to the virtual desktop.</a:t>
            </a: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Step 3. Open a browser on the virtual desktop.</a:t>
            </a: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Step 4. Connect to your Yahoo or Gmail account.</a:t>
            </a: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Step 5. Open your email and access your files, save to the desktop.</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solidFill>
                <a:schemeClr val="bg1"/>
              </a:solidFill>
              <a:latin typeface="Arial Black" panose="020B0A040201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solidFill>
                <a:schemeClr val="bg1"/>
              </a:solidFill>
              <a:latin typeface="Arial Black" panose="020B0A040201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solidFill>
                <a:schemeClr val="bg1"/>
              </a:solidFill>
              <a:latin typeface="Arial Black" panose="020B0A040201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solidFill>
                <a:schemeClr val="bg1"/>
              </a:solidFill>
              <a:latin typeface="Arial Black" panose="020B0A040201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Second Method:</a:t>
            </a: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Step 1. Open a browser.</a:t>
            </a: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Step 2. Type in a shared document link.  (You can create this link as a Microsoft OneDrive link by clicking on the file and sharing it).</a:t>
            </a: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Step 3. You will see the following screen.</a:t>
            </a:r>
            <a:endParaRPr kumimoji="0" lang="en-US" altLang="en-US" sz="800" b="1"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054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BBA2D0-A6B6-4F4D-BCB7-CF500333F889}"/>
              </a:ext>
            </a:extLst>
          </p:cNvPr>
          <p:cNvSpPr txBox="1"/>
          <p:nvPr/>
        </p:nvSpPr>
        <p:spPr>
          <a:xfrm>
            <a:off x="634023" y="-9330"/>
            <a:ext cx="46211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1025" name="Picture 5">
            <a:extLst>
              <a:ext uri="{FF2B5EF4-FFF2-40B4-BE49-F238E27FC236}">
                <a16:creationId xmlns:a16="http://schemas.microsoft.com/office/drawing/2014/main" id="{7D216DE4-F5BC-211F-3E3E-BF6EBF5D4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807" y="1752600"/>
            <a:ext cx="5105400"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66551573-07C9-1D3D-6502-ABA1C080136B}"/>
              </a:ext>
            </a:extLst>
          </p:cNvPr>
          <p:cNvSpPr>
            <a:spLocks noChangeArrowheads="1"/>
          </p:cNvSpPr>
          <p:nvPr/>
        </p:nvSpPr>
        <p:spPr bwMode="auto">
          <a:xfrm>
            <a:off x="1363735" y="525515"/>
            <a:ext cx="7782900"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So, the trick is when the error page appears like above, just click the small link "Go back to site".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Then, it will prompt you to login with your WGU credentials. Next, select Shared files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bg1"/>
                </a:solidFill>
                <a:effectLst/>
                <a:latin typeface="Arial Black" panose="020B0A04020102020204" pitchFamily="34" charset="0"/>
                <a:ea typeface="Calibri" panose="020F0502020204030204" pitchFamily="34" charset="0"/>
                <a:cs typeface="Times New Roman" panose="02020603050405020304" pitchFamily="18" charset="0"/>
              </a:rPr>
              <a:t>(like the screenshot below) and navigate to the file you want to upload to the VM.</a:t>
            </a:r>
            <a:endParaRPr kumimoji="0" lang="en-US" altLang="en-US" sz="800" b="0" i="0" u="none" strike="noStrike" cap="none" normalizeH="0" baseline="0" dirty="0">
              <a:ln>
                <a:noFill/>
              </a:ln>
              <a:solidFill>
                <a:schemeClr val="bg1"/>
              </a:solidFill>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653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6D55E0-1B82-4E10-9C15-97C68F2259B5}"/>
              </a:ext>
            </a:extLst>
          </p:cNvPr>
          <p:cNvPicPr>
            <a:picLocks noChangeAspect="1"/>
          </p:cNvPicPr>
          <p:nvPr/>
        </p:nvPicPr>
        <p:blipFill>
          <a:blip r:embed="rId3"/>
          <a:stretch>
            <a:fillRect/>
          </a:stretch>
        </p:blipFill>
        <p:spPr>
          <a:xfrm>
            <a:off x="1014412" y="1243012"/>
            <a:ext cx="10163175" cy="4371975"/>
          </a:xfrm>
          <a:prstGeom prst="rect">
            <a:avLst/>
          </a:prstGeom>
        </p:spPr>
      </p:pic>
    </p:spTree>
    <p:extLst>
      <p:ext uri="{BB962C8B-B14F-4D97-AF65-F5344CB8AC3E}">
        <p14:creationId xmlns:p14="http://schemas.microsoft.com/office/powerpoint/2010/main" val="2028995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D75320-CB90-4155-A03A-FB386C7B1003}"/>
              </a:ext>
            </a:extLst>
          </p:cNvPr>
          <p:cNvPicPr>
            <a:picLocks noChangeAspect="1"/>
          </p:cNvPicPr>
          <p:nvPr/>
        </p:nvPicPr>
        <p:blipFill>
          <a:blip r:embed="rId3"/>
          <a:stretch>
            <a:fillRect/>
          </a:stretch>
        </p:blipFill>
        <p:spPr>
          <a:xfrm>
            <a:off x="2114550" y="1138237"/>
            <a:ext cx="7962900" cy="4581525"/>
          </a:xfrm>
          <a:prstGeom prst="rect">
            <a:avLst/>
          </a:prstGeom>
        </p:spPr>
      </p:pic>
    </p:spTree>
    <p:extLst>
      <p:ext uri="{BB962C8B-B14F-4D97-AF65-F5344CB8AC3E}">
        <p14:creationId xmlns:p14="http://schemas.microsoft.com/office/powerpoint/2010/main" val="2703246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0B696A-6F23-47D5-839E-B72B9DE7DE4F}"/>
              </a:ext>
            </a:extLst>
          </p:cNvPr>
          <p:cNvSpPr txBox="1"/>
          <p:nvPr/>
        </p:nvSpPr>
        <p:spPr>
          <a:xfrm>
            <a:off x="149290" y="1167261"/>
            <a:ext cx="173238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Click the disk icon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To save your query to a SQL file.</a:t>
            </a:r>
          </a:p>
        </p:txBody>
      </p:sp>
      <p:pic>
        <p:nvPicPr>
          <p:cNvPr id="3" name="Picture 2">
            <a:extLst>
              <a:ext uri="{FF2B5EF4-FFF2-40B4-BE49-F238E27FC236}">
                <a16:creationId xmlns:a16="http://schemas.microsoft.com/office/drawing/2014/main" id="{A1E521AA-5738-4036-9590-62744254908D}"/>
              </a:ext>
            </a:extLst>
          </p:cNvPr>
          <p:cNvPicPr>
            <a:picLocks noChangeAspect="1"/>
          </p:cNvPicPr>
          <p:nvPr/>
        </p:nvPicPr>
        <p:blipFill>
          <a:blip r:embed="rId4"/>
          <a:stretch>
            <a:fillRect/>
          </a:stretch>
        </p:blipFill>
        <p:spPr>
          <a:xfrm>
            <a:off x="2189775" y="0"/>
            <a:ext cx="10002225" cy="6858000"/>
          </a:xfrm>
          <a:prstGeom prst="rect">
            <a:avLst/>
          </a:prstGeom>
        </p:spPr>
      </p:pic>
    </p:spTree>
    <p:extLst>
      <p:ext uri="{BB962C8B-B14F-4D97-AF65-F5344CB8AC3E}">
        <p14:creationId xmlns:p14="http://schemas.microsoft.com/office/powerpoint/2010/main" val="1495326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BC2787-598D-44CD-B71F-D55E6E60877C}"/>
              </a:ext>
            </a:extLst>
          </p:cNvPr>
          <p:cNvSpPr txBox="1"/>
          <p:nvPr/>
        </p:nvSpPr>
        <p:spPr>
          <a:xfrm>
            <a:off x="149290" y="1167261"/>
            <a:ext cx="173238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Click the download icon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To save your result set to a CSV file.</a:t>
            </a:r>
          </a:p>
        </p:txBody>
      </p:sp>
      <p:pic>
        <p:nvPicPr>
          <p:cNvPr id="4" name="Picture 3">
            <a:extLst>
              <a:ext uri="{FF2B5EF4-FFF2-40B4-BE49-F238E27FC236}">
                <a16:creationId xmlns:a16="http://schemas.microsoft.com/office/drawing/2014/main" id="{F90731FD-A659-4910-9440-74A5F3EA8222}"/>
              </a:ext>
            </a:extLst>
          </p:cNvPr>
          <p:cNvPicPr>
            <a:picLocks noChangeAspect="1"/>
          </p:cNvPicPr>
          <p:nvPr/>
        </p:nvPicPr>
        <p:blipFill>
          <a:blip r:embed="rId4"/>
          <a:stretch>
            <a:fillRect/>
          </a:stretch>
        </p:blipFill>
        <p:spPr>
          <a:xfrm>
            <a:off x="2309524" y="0"/>
            <a:ext cx="9882476" cy="6858000"/>
          </a:xfrm>
          <a:prstGeom prst="rect">
            <a:avLst/>
          </a:prstGeom>
        </p:spPr>
      </p:pic>
    </p:spTree>
    <p:extLst>
      <p:ext uri="{BB962C8B-B14F-4D97-AF65-F5344CB8AC3E}">
        <p14:creationId xmlns:p14="http://schemas.microsoft.com/office/powerpoint/2010/main" val="1592788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07E1B-36D7-4790-B601-74F52E45724D}"/>
              </a:ext>
            </a:extLst>
          </p:cNvPr>
          <p:cNvSpPr txBox="1"/>
          <p:nvPr/>
        </p:nvSpPr>
        <p:spPr>
          <a:xfrm>
            <a:off x="1304636" y="115455"/>
            <a:ext cx="592982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SEVEN TYPES OF JOIN</a:t>
            </a:r>
            <a:r>
              <a:rPr lang="en-US" b="1" dirty="0">
                <a:solidFill>
                  <a:srgbClr val="000000"/>
                </a:solidFill>
                <a:latin typeface="Arial Black" panose="020B0A04020102020204" pitchFamily="34" charset="0"/>
              </a:rPr>
              <a:t>s:</a:t>
            </a:r>
            <a:endPar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p:txBody>
      </p:sp>
      <p:sp>
        <p:nvSpPr>
          <p:cNvPr id="4" name="TextBox 3">
            <a:extLst>
              <a:ext uri="{FF2B5EF4-FFF2-40B4-BE49-F238E27FC236}">
                <a16:creationId xmlns:a16="http://schemas.microsoft.com/office/drawing/2014/main" id="{49F729F6-586A-4843-B231-159E8484E1FD}"/>
              </a:ext>
            </a:extLst>
          </p:cNvPr>
          <p:cNvSpPr txBox="1"/>
          <p:nvPr/>
        </p:nvSpPr>
        <p:spPr>
          <a:xfrm>
            <a:off x="3014961" y="1166842"/>
            <a:ext cx="4463338" cy="3693319"/>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Join the tables with an INNER JOIN.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2"/>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Join the tables with a LEFT JOIN.</a:t>
            </a:r>
          </a:p>
          <a:p>
            <a:pPr marL="342900" marR="0" lvl="0" indent="-342900" algn="l" defTabSz="914400" rtl="0" eaLnBrk="1" fontAlgn="auto" latinLnBrk="0" hangingPunct="1">
              <a:lnSpc>
                <a:spcPct val="100000"/>
              </a:lnSpc>
              <a:spcBef>
                <a:spcPts val="0"/>
              </a:spcBef>
              <a:spcAft>
                <a:spcPts val="0"/>
              </a:spcAft>
              <a:buClrTx/>
              <a:buSzTx/>
              <a:buFontTx/>
              <a:buAutoNum type="arabicPeriod" startAt="2"/>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3"/>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Join the tables with a RIGHT JOIN.</a:t>
            </a:r>
          </a:p>
          <a:p>
            <a:pPr marL="342900" marR="0" lvl="0" indent="-342900" algn="l" defTabSz="914400" rtl="0" eaLnBrk="1" fontAlgn="auto" latinLnBrk="0" hangingPunct="1">
              <a:lnSpc>
                <a:spcPct val="100000"/>
              </a:lnSpc>
              <a:spcBef>
                <a:spcPts val="0"/>
              </a:spcBef>
              <a:spcAft>
                <a:spcPts val="0"/>
              </a:spcAft>
              <a:buClrTx/>
              <a:buSzTx/>
              <a:buFontTx/>
              <a:buAutoNum type="arabicPeriod" startAt="4"/>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Join the tables with a FULL JOIN.</a:t>
            </a:r>
          </a:p>
          <a:p>
            <a:pPr marL="342900" marR="0" lvl="0" indent="-342900" algn="l" defTabSz="914400" rtl="0" eaLnBrk="1" fontAlgn="auto" latinLnBrk="0" hangingPunct="1">
              <a:lnSpc>
                <a:spcPct val="100000"/>
              </a:lnSpc>
              <a:spcBef>
                <a:spcPts val="0"/>
              </a:spcBef>
              <a:spcAft>
                <a:spcPts val="0"/>
              </a:spcAft>
              <a:buClrTx/>
              <a:buSzTx/>
              <a:buFontTx/>
              <a:buAutoNum type="arabicPeriod" startAt="4"/>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5"/>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Join the tables with a NATURAL JOIN.</a:t>
            </a:r>
          </a:p>
          <a:p>
            <a:pPr marL="342900" marR="0" lvl="0" indent="-342900" algn="l" defTabSz="914400" rtl="0" eaLnBrk="1" fontAlgn="auto" latinLnBrk="0" hangingPunct="1">
              <a:lnSpc>
                <a:spcPct val="100000"/>
              </a:lnSpc>
              <a:spcBef>
                <a:spcPts val="0"/>
              </a:spcBef>
              <a:spcAft>
                <a:spcPts val="0"/>
              </a:spcAft>
              <a:buClrTx/>
              <a:buSzTx/>
              <a:buFontTx/>
              <a:buAutoNum type="arabicPeriod" startAt="5"/>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6"/>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Join the tables with a JOIN Using.</a:t>
            </a:r>
          </a:p>
          <a:p>
            <a:pPr marL="342900" marR="0" lvl="0" indent="-342900" algn="l" defTabSz="914400" rtl="0" eaLnBrk="1" fontAlgn="auto" latinLnBrk="0" hangingPunct="1">
              <a:lnSpc>
                <a:spcPct val="100000"/>
              </a:lnSpc>
              <a:spcBef>
                <a:spcPts val="0"/>
              </a:spcBef>
              <a:spcAft>
                <a:spcPts val="0"/>
              </a:spcAft>
              <a:buClrTx/>
              <a:buSzTx/>
              <a:buFontTx/>
              <a:buAutoNum type="arabicPeriod" startAt="6"/>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7.      Join the tables with a CROSS JOIN.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p:txBody>
      </p:sp>
    </p:spTree>
    <p:extLst>
      <p:ext uri="{BB962C8B-B14F-4D97-AF65-F5344CB8AC3E}">
        <p14:creationId xmlns:p14="http://schemas.microsoft.com/office/powerpoint/2010/main" val="4105425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07E1B-36D7-4790-B601-74F52E45724D}"/>
              </a:ext>
            </a:extLst>
          </p:cNvPr>
          <p:cNvSpPr txBox="1"/>
          <p:nvPr/>
        </p:nvSpPr>
        <p:spPr>
          <a:xfrm>
            <a:off x="1304636" y="115455"/>
            <a:ext cx="57729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a:ln>
                  <a:noFill/>
                </a:ln>
                <a:solidFill>
                  <a:srgbClr val="000000"/>
                </a:solidFill>
                <a:effectLst/>
                <a:uLnTx/>
                <a:uFillTx/>
                <a:latin typeface="Arial Black" panose="020B0A04020102020204" pitchFamily="34" charset="0"/>
                <a:ea typeface="+mn-ea"/>
                <a:cs typeface="+mn-cs"/>
              </a:rPr>
              <a:t>COPY THIS DATA (DIY):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Avenir Next LT Pro Light"/>
              <a:ea typeface="+mn-ea"/>
              <a:cs typeface="+mn-cs"/>
            </a:endParaRPr>
          </a:p>
        </p:txBody>
      </p:sp>
      <p:sp>
        <p:nvSpPr>
          <p:cNvPr id="4" name="TextBox 3">
            <a:extLst>
              <a:ext uri="{FF2B5EF4-FFF2-40B4-BE49-F238E27FC236}">
                <a16:creationId xmlns:a16="http://schemas.microsoft.com/office/drawing/2014/main" id="{49F729F6-586A-4843-B231-159E8484E1FD}"/>
              </a:ext>
            </a:extLst>
          </p:cNvPr>
          <p:cNvSpPr txBox="1"/>
          <p:nvPr/>
        </p:nvSpPr>
        <p:spPr>
          <a:xfrm>
            <a:off x="1304636" y="1007918"/>
            <a:ext cx="7738016" cy="42473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Create table emp (empid int,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lname</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varchar(20),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int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Insert into emp values (1, 'Jones',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Insert into emp values(2, 'Riley',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Insert into emp values (3, 'Peters',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Insert into emp values (4, 'Thomas',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Insert into emp values (5, 'Ryan', NULL);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Create table dept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int,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deptname</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varchar(20), location varchar(2));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Insert into dept values (10, 'Sales', 'NE');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Insert into dept values (20, 'Accounting', 'NE');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Insert into dept values (30,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Marketing','SW</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p:txBody>
      </p:sp>
    </p:spTree>
    <p:extLst>
      <p:ext uri="{BB962C8B-B14F-4D97-AF65-F5344CB8AC3E}">
        <p14:creationId xmlns:p14="http://schemas.microsoft.com/office/powerpoint/2010/main" val="1638320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07E1B-36D7-4790-B601-74F52E45724D}"/>
              </a:ext>
            </a:extLst>
          </p:cNvPr>
          <p:cNvSpPr txBox="1"/>
          <p:nvPr/>
        </p:nvSpPr>
        <p:spPr>
          <a:xfrm>
            <a:off x="1304636" y="115455"/>
            <a:ext cx="81313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COPY THESE JOINS FOR PRACTICE (DIY):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p:txBody>
      </p:sp>
      <p:sp>
        <p:nvSpPr>
          <p:cNvPr id="4" name="TextBox 3">
            <a:extLst>
              <a:ext uri="{FF2B5EF4-FFF2-40B4-BE49-F238E27FC236}">
                <a16:creationId xmlns:a16="http://schemas.microsoft.com/office/drawing/2014/main" id="{49F729F6-586A-4843-B231-159E8484E1FD}"/>
              </a:ext>
            </a:extLst>
          </p:cNvPr>
          <p:cNvSpPr txBox="1"/>
          <p:nvPr/>
        </p:nvSpPr>
        <p:spPr>
          <a:xfrm>
            <a:off x="1101743" y="1028343"/>
            <a:ext cx="10660932" cy="480131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select * from emp, dept where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emp.deptid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dept.deptid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 </a:t>
            </a:r>
            <a:r>
              <a:rPr lang="en-US" b="1" dirty="0">
                <a:solidFill>
                  <a:srgbClr val="000000"/>
                </a:solidFill>
                <a:latin typeface="Avenir Next LT Pro Light"/>
              </a:rPr>
              <a:t>INNER JOIN QUERY</a:t>
            </a: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select * from emp e, dept d where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e.deptid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 INNER JOIN QUERY WITH ALIAS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select empid,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e.deptid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deptname</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location from emp e</a:t>
            </a:r>
            <a:r>
              <a:rPr lang="en-US" b="1" dirty="0">
                <a:solidFill>
                  <a:srgbClr val="000000"/>
                </a:solidFill>
                <a:latin typeface="Avenir Next LT Pro Light"/>
              </a:rPr>
              <a:t> INNER JOIN </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dept d </a:t>
            </a:r>
            <a:r>
              <a:rPr lang="en-US" b="1" dirty="0">
                <a:solidFill>
                  <a:srgbClr val="000000"/>
                </a:solidFill>
                <a:latin typeface="Avenir Next LT Pro Light"/>
              </a:rPr>
              <a:t>ON</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e.deptid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select * from emp LEFT OUTER JOIN dept </a:t>
            </a:r>
            <a:r>
              <a:rPr lang="en-US" b="1" dirty="0">
                <a:solidFill>
                  <a:srgbClr val="000000"/>
                </a:solidFill>
                <a:latin typeface="Avenir Next LT Pro Light"/>
              </a:rPr>
              <a:t>ON</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emp.deptid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dept.deptid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select * from emp RIGHT OUTER JOIN dept </a:t>
            </a:r>
            <a:r>
              <a:rPr lang="en-US" b="1" dirty="0">
                <a:solidFill>
                  <a:srgbClr val="000000"/>
                </a:solidFill>
                <a:latin typeface="Avenir Next LT Pro Light"/>
              </a:rPr>
              <a:t>ON</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emp.deptid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dept.deptid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select * from emp FULL OUTER JOIN dept </a:t>
            </a:r>
            <a:r>
              <a:rPr lang="en-US" b="1" dirty="0">
                <a:solidFill>
                  <a:srgbClr val="000000"/>
                </a:solidFill>
                <a:latin typeface="Avenir Next LT Pro Light"/>
              </a:rPr>
              <a:t>ON</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emp.deptid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 =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dept.deptid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select * from emp JOIN dept USING (</a:t>
            </a:r>
            <a:r>
              <a:rPr kumimoji="0" lang="en-US" sz="1800" b="1" i="0" u="none" strike="noStrike" kern="1200" cap="none" spc="0" normalizeH="0" baseline="0" noProof="0" dirty="0" err="1">
                <a:ln>
                  <a:noFill/>
                </a:ln>
                <a:solidFill>
                  <a:srgbClr val="000000"/>
                </a:solidFill>
                <a:effectLst/>
                <a:uLnTx/>
                <a:uFillTx/>
                <a:latin typeface="Avenir Next LT Pro Light"/>
                <a:ea typeface="+mn-ea"/>
                <a:cs typeface="+mn-cs"/>
              </a:rPr>
              <a:t>deptid</a:t>
            </a: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select * from emp NATURAL join dept;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venir Next LT Pro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Light"/>
                <a:ea typeface="+mn-ea"/>
                <a:cs typeface="+mn-cs"/>
              </a:rPr>
              <a:t>select * from emp CROSS JOIN dept;</a:t>
            </a:r>
          </a:p>
        </p:txBody>
      </p:sp>
    </p:spTree>
    <p:extLst>
      <p:ext uri="{BB962C8B-B14F-4D97-AF65-F5344CB8AC3E}">
        <p14:creationId xmlns:p14="http://schemas.microsoft.com/office/powerpoint/2010/main" val="4209877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a:off x="2144111" y="1923393"/>
            <a:ext cx="18473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a:extLst>
              <a:ext uri="{FF2B5EF4-FFF2-40B4-BE49-F238E27FC236}">
                <a16:creationId xmlns:a16="http://schemas.microsoft.com/office/drawing/2014/main" id="{423C8AE2-8E77-45AD-A21C-DAB82D769A89}"/>
              </a:ext>
            </a:extLst>
          </p:cNvPr>
          <p:cNvPicPr>
            <a:picLocks noChangeAspect="1"/>
          </p:cNvPicPr>
          <p:nvPr/>
        </p:nvPicPr>
        <p:blipFill>
          <a:blip r:embed="rId4"/>
          <a:stretch>
            <a:fillRect/>
          </a:stretch>
        </p:blipFill>
        <p:spPr>
          <a:xfrm>
            <a:off x="1685432" y="0"/>
            <a:ext cx="8821135" cy="6858000"/>
          </a:xfrm>
          <a:prstGeom prst="rect">
            <a:avLst/>
          </a:prstGeom>
        </p:spPr>
      </p:pic>
    </p:spTree>
    <p:extLst>
      <p:ext uri="{BB962C8B-B14F-4D97-AF65-F5344CB8AC3E}">
        <p14:creationId xmlns:p14="http://schemas.microsoft.com/office/powerpoint/2010/main" val="3372557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a:off x="2144111" y="1923393"/>
            <a:ext cx="18473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 name="Picture 2">
            <a:extLst>
              <a:ext uri="{FF2B5EF4-FFF2-40B4-BE49-F238E27FC236}">
                <a16:creationId xmlns:a16="http://schemas.microsoft.com/office/drawing/2014/main" id="{5B3859ED-E592-4CCB-A35E-CCE9611D5B07}"/>
              </a:ext>
            </a:extLst>
          </p:cNvPr>
          <p:cNvPicPr>
            <a:picLocks noChangeAspect="1"/>
          </p:cNvPicPr>
          <p:nvPr/>
        </p:nvPicPr>
        <p:blipFill>
          <a:blip r:embed="rId4"/>
          <a:stretch>
            <a:fillRect/>
          </a:stretch>
        </p:blipFill>
        <p:spPr>
          <a:xfrm>
            <a:off x="3495530" y="0"/>
            <a:ext cx="5200940" cy="6858000"/>
          </a:xfrm>
          <a:prstGeom prst="rect">
            <a:avLst/>
          </a:prstGeom>
        </p:spPr>
      </p:pic>
      <p:sp>
        <p:nvSpPr>
          <p:cNvPr id="4" name="TextBox 3">
            <a:extLst>
              <a:ext uri="{FF2B5EF4-FFF2-40B4-BE49-F238E27FC236}">
                <a16:creationId xmlns:a16="http://schemas.microsoft.com/office/drawing/2014/main" id="{6D804314-F14B-4258-944E-62FA98CFC591}"/>
              </a:ext>
            </a:extLst>
          </p:cNvPr>
          <p:cNvSpPr txBox="1"/>
          <p:nvPr/>
        </p:nvSpPr>
        <p:spPr>
          <a:xfrm>
            <a:off x="294968" y="2569724"/>
            <a:ext cx="3247556" cy="923330"/>
          </a:xfrm>
          <a:prstGeom prst="rect">
            <a:avLst/>
          </a:prstGeom>
          <a:noFill/>
        </p:spPr>
        <p:txBody>
          <a:bodyPr wrap="none" rtlCol="0">
            <a:spAutoFit/>
          </a:bodyPr>
          <a:lstStyle/>
          <a:p>
            <a:r>
              <a:rPr lang="en-US" b="1" dirty="0">
                <a:solidFill>
                  <a:schemeClr val="bg1"/>
                </a:solidFill>
              </a:rPr>
              <a:t>Using the ERD tool in</a:t>
            </a:r>
          </a:p>
          <a:p>
            <a:r>
              <a:rPr lang="en-US" b="1" dirty="0">
                <a:solidFill>
                  <a:schemeClr val="bg1"/>
                </a:solidFill>
              </a:rPr>
              <a:t>PgAdmin.  See the document</a:t>
            </a:r>
          </a:p>
          <a:p>
            <a:r>
              <a:rPr lang="en-US" b="1" dirty="0">
                <a:solidFill>
                  <a:schemeClr val="bg1"/>
                </a:solidFill>
              </a:rPr>
              <a:t>Below for more information.</a:t>
            </a:r>
          </a:p>
        </p:txBody>
      </p:sp>
      <p:sp>
        <p:nvSpPr>
          <p:cNvPr id="2" name="TextBox 1">
            <a:extLst>
              <a:ext uri="{FF2B5EF4-FFF2-40B4-BE49-F238E27FC236}">
                <a16:creationId xmlns:a16="http://schemas.microsoft.com/office/drawing/2014/main" id="{745F76DE-C2B4-DD37-D297-B33843A0A7F0}"/>
              </a:ext>
            </a:extLst>
          </p:cNvPr>
          <p:cNvSpPr txBox="1"/>
          <p:nvPr/>
        </p:nvSpPr>
        <p:spPr>
          <a:xfrm>
            <a:off x="0" y="4633223"/>
            <a:ext cx="3822517" cy="215444"/>
          </a:xfrm>
          <a:prstGeom prst="rect">
            <a:avLst/>
          </a:prstGeom>
          <a:noFill/>
        </p:spPr>
        <p:txBody>
          <a:bodyPr wrap="square">
            <a:spAutoFit/>
          </a:bodyPr>
          <a:lstStyle/>
          <a:p>
            <a:r>
              <a:rPr lang="en-US" sz="800" b="1" dirty="0">
                <a:solidFill>
                  <a:schemeClr val="bg1"/>
                </a:solidFill>
                <a:hlinkClick r:id="rId5">
                  <a:extLst>
                    <a:ext uri="{A12FA001-AC4F-418D-AE19-62706E023703}">
                      <ahyp:hlinkClr xmlns:ahyp="http://schemas.microsoft.com/office/drawing/2018/hyperlinkcolor" val="tx"/>
                    </a:ext>
                  </a:extLst>
                </a:hlinkClick>
              </a:rPr>
              <a:t>https://www.pgadmin.org/docs/pgadmin4/development/erd_tool.html</a:t>
            </a:r>
            <a:endParaRPr lang="en-US" sz="800" b="1" dirty="0">
              <a:solidFill>
                <a:schemeClr val="bg1"/>
              </a:solidFill>
            </a:endParaRPr>
          </a:p>
        </p:txBody>
      </p:sp>
    </p:spTree>
    <p:extLst>
      <p:ext uri="{BB962C8B-B14F-4D97-AF65-F5344CB8AC3E}">
        <p14:creationId xmlns:p14="http://schemas.microsoft.com/office/powerpoint/2010/main" val="2720160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492A1-444A-4970-ACEA-9B7B17AF757B}"/>
              </a:ext>
            </a:extLst>
          </p:cNvPr>
          <p:cNvPicPr>
            <a:picLocks noChangeAspect="1"/>
          </p:cNvPicPr>
          <p:nvPr/>
        </p:nvPicPr>
        <p:blipFill>
          <a:blip r:embed="rId4"/>
          <a:stretch>
            <a:fillRect/>
          </a:stretch>
        </p:blipFill>
        <p:spPr>
          <a:xfrm>
            <a:off x="0" y="2980403"/>
            <a:ext cx="12192000" cy="897194"/>
          </a:xfrm>
          <a:prstGeom prst="rect">
            <a:avLst/>
          </a:prstGeom>
        </p:spPr>
      </p:pic>
      <p:sp>
        <p:nvSpPr>
          <p:cNvPr id="6" name="TextBox 5">
            <a:extLst>
              <a:ext uri="{FF2B5EF4-FFF2-40B4-BE49-F238E27FC236}">
                <a16:creationId xmlns:a16="http://schemas.microsoft.com/office/drawing/2014/main" id="{A26E7E13-BC5A-4F92-83A3-FB79B7F418B3}"/>
              </a:ext>
            </a:extLst>
          </p:cNvPr>
          <p:cNvSpPr txBox="1"/>
          <p:nvPr/>
        </p:nvSpPr>
        <p:spPr>
          <a:xfrm>
            <a:off x="1848966" y="1400669"/>
            <a:ext cx="8002704" cy="1200329"/>
          </a:xfrm>
          <a:prstGeom prst="rect">
            <a:avLst/>
          </a:prstGeom>
          <a:noFill/>
        </p:spPr>
        <p:txBody>
          <a:bodyPr wrap="none" rtlCol="0">
            <a:spAutoFit/>
          </a:bodyPr>
          <a:lstStyle/>
          <a:p>
            <a:r>
              <a:rPr lang="en-US" b="1" dirty="0">
                <a:solidFill>
                  <a:schemeClr val="bg1"/>
                </a:solidFill>
                <a:latin typeface="Arial Nova" panose="020B0504020202020204" pitchFamily="34" charset="0"/>
              </a:rPr>
              <a:t>On the left side, use the lightning bolt to bring pgAdmin back to live,  if it</a:t>
            </a:r>
          </a:p>
          <a:p>
            <a:r>
              <a:rPr lang="en-US" b="1" dirty="0">
                <a:solidFill>
                  <a:schemeClr val="bg1"/>
                </a:solidFill>
                <a:latin typeface="Arial Nova" panose="020B0504020202020204" pitchFamily="34" charset="0"/>
              </a:rPr>
              <a:t>Ghosts out on you.</a:t>
            </a:r>
          </a:p>
          <a:p>
            <a:endParaRPr lang="en-US" b="1" dirty="0">
              <a:solidFill>
                <a:schemeClr val="bg1"/>
              </a:solidFill>
              <a:latin typeface="Arial Nova" panose="020B0504020202020204" pitchFamily="34" charset="0"/>
            </a:endParaRPr>
          </a:p>
          <a:p>
            <a:r>
              <a:rPr lang="en-US" b="1" dirty="0">
                <a:solidFill>
                  <a:schemeClr val="bg1"/>
                </a:solidFill>
                <a:latin typeface="Arial Nova" panose="020B0504020202020204" pitchFamily="34" charset="0"/>
              </a:rPr>
              <a:t>On the right side, click the three parallel bars to save your session.’</a:t>
            </a:r>
          </a:p>
        </p:txBody>
      </p:sp>
      <p:pic>
        <p:nvPicPr>
          <p:cNvPr id="8" name="Picture 7">
            <a:extLst>
              <a:ext uri="{FF2B5EF4-FFF2-40B4-BE49-F238E27FC236}">
                <a16:creationId xmlns:a16="http://schemas.microsoft.com/office/drawing/2014/main" id="{40108F02-D5FE-46DF-87A8-4188D3D8B342}"/>
              </a:ext>
            </a:extLst>
          </p:cNvPr>
          <p:cNvPicPr>
            <a:picLocks noChangeAspect="1"/>
          </p:cNvPicPr>
          <p:nvPr/>
        </p:nvPicPr>
        <p:blipFill>
          <a:blip r:embed="rId5"/>
          <a:stretch>
            <a:fillRect/>
          </a:stretch>
        </p:blipFill>
        <p:spPr>
          <a:xfrm>
            <a:off x="215265" y="3877597"/>
            <a:ext cx="4324350" cy="2219325"/>
          </a:xfrm>
          <a:prstGeom prst="rect">
            <a:avLst/>
          </a:prstGeom>
        </p:spPr>
      </p:pic>
      <p:pic>
        <p:nvPicPr>
          <p:cNvPr id="10" name="Picture 9">
            <a:extLst>
              <a:ext uri="{FF2B5EF4-FFF2-40B4-BE49-F238E27FC236}">
                <a16:creationId xmlns:a16="http://schemas.microsoft.com/office/drawing/2014/main" id="{CDDB0C13-7737-44F6-BBEE-301DC81AE88D}"/>
              </a:ext>
            </a:extLst>
          </p:cNvPr>
          <p:cNvPicPr>
            <a:picLocks noChangeAspect="1"/>
          </p:cNvPicPr>
          <p:nvPr/>
        </p:nvPicPr>
        <p:blipFill>
          <a:blip r:embed="rId6"/>
          <a:stretch>
            <a:fillRect/>
          </a:stretch>
        </p:blipFill>
        <p:spPr>
          <a:xfrm>
            <a:off x="5378958" y="4005051"/>
            <a:ext cx="6219825" cy="1581150"/>
          </a:xfrm>
          <a:prstGeom prst="rect">
            <a:avLst/>
          </a:prstGeom>
        </p:spPr>
      </p:pic>
      <p:sp>
        <p:nvSpPr>
          <p:cNvPr id="11" name="TextBox 10">
            <a:extLst>
              <a:ext uri="{FF2B5EF4-FFF2-40B4-BE49-F238E27FC236}">
                <a16:creationId xmlns:a16="http://schemas.microsoft.com/office/drawing/2014/main" id="{AD52D62E-5D56-4E13-BF23-BAD99AA9CC2A}"/>
              </a:ext>
            </a:extLst>
          </p:cNvPr>
          <p:cNvSpPr txBox="1"/>
          <p:nvPr/>
        </p:nvSpPr>
        <p:spPr>
          <a:xfrm>
            <a:off x="2632036" y="306396"/>
            <a:ext cx="7612977" cy="584775"/>
          </a:xfrm>
          <a:prstGeom prst="rect">
            <a:avLst/>
          </a:prstGeom>
          <a:noFill/>
        </p:spPr>
        <p:txBody>
          <a:bodyPr wrap="square" rtlCol="0">
            <a:spAutoFit/>
          </a:bodyPr>
          <a:lstStyle/>
          <a:p>
            <a:r>
              <a:rPr lang="en-US" sz="3200" b="1" dirty="0">
                <a:solidFill>
                  <a:schemeClr val="bg1"/>
                </a:solidFill>
                <a:latin typeface="Arial Black" panose="020B0A04020102020204" pitchFamily="34" charset="0"/>
              </a:rPr>
              <a:t>Bringing PgAdmin back to life</a:t>
            </a:r>
          </a:p>
        </p:txBody>
      </p:sp>
    </p:spTree>
    <p:extLst>
      <p:ext uri="{BB962C8B-B14F-4D97-AF65-F5344CB8AC3E}">
        <p14:creationId xmlns:p14="http://schemas.microsoft.com/office/powerpoint/2010/main" val="2551514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a:off x="2144111" y="1923393"/>
            <a:ext cx="18473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 name="Picture 2">
            <a:extLst>
              <a:ext uri="{FF2B5EF4-FFF2-40B4-BE49-F238E27FC236}">
                <a16:creationId xmlns:a16="http://schemas.microsoft.com/office/drawing/2014/main" id="{2CA1D139-1883-4502-8400-1DEF58A4AE25}"/>
              </a:ext>
            </a:extLst>
          </p:cNvPr>
          <p:cNvPicPr>
            <a:picLocks noChangeAspect="1"/>
          </p:cNvPicPr>
          <p:nvPr/>
        </p:nvPicPr>
        <p:blipFill>
          <a:blip r:embed="rId4"/>
          <a:stretch>
            <a:fillRect/>
          </a:stretch>
        </p:blipFill>
        <p:spPr>
          <a:xfrm>
            <a:off x="2973709" y="0"/>
            <a:ext cx="9103844" cy="6858000"/>
          </a:xfrm>
          <a:prstGeom prst="rect">
            <a:avLst/>
          </a:prstGeom>
        </p:spPr>
      </p:pic>
      <p:sp>
        <p:nvSpPr>
          <p:cNvPr id="7" name="TextBox 6">
            <a:extLst>
              <a:ext uri="{FF2B5EF4-FFF2-40B4-BE49-F238E27FC236}">
                <a16:creationId xmlns:a16="http://schemas.microsoft.com/office/drawing/2014/main" id="{3762EE6C-9442-46DF-B64D-B7041F378892}"/>
              </a:ext>
            </a:extLst>
          </p:cNvPr>
          <p:cNvSpPr txBox="1"/>
          <p:nvPr/>
        </p:nvSpPr>
        <p:spPr>
          <a:xfrm>
            <a:off x="114446" y="2645696"/>
            <a:ext cx="9648985" cy="3170099"/>
          </a:xfrm>
          <a:prstGeom prst="rect">
            <a:avLst/>
          </a:prstGeom>
          <a:noFill/>
        </p:spPr>
        <p:txBody>
          <a:bodyPr wrap="square" rtlCol="0">
            <a:spAutoFit/>
          </a:bodyPr>
          <a:lstStyle/>
          <a:p>
            <a:r>
              <a:rPr lang="en-US" sz="2000" b="1" dirty="0">
                <a:solidFill>
                  <a:schemeClr val="bg1"/>
                </a:solidFill>
                <a:latin typeface="Arial Black" panose="020B0A04020102020204" pitchFamily="34" charset="0"/>
              </a:rPr>
              <a:t>Revive pgAdmin.</a:t>
            </a:r>
          </a:p>
          <a:p>
            <a:endParaRPr lang="en-US" sz="2000" b="1" dirty="0">
              <a:solidFill>
                <a:schemeClr val="bg1"/>
              </a:solidFill>
              <a:latin typeface="Arial Black" panose="020B0A04020102020204" pitchFamily="34" charset="0"/>
            </a:endParaRPr>
          </a:p>
          <a:p>
            <a:r>
              <a:rPr lang="en-US" sz="2000" b="1" dirty="0">
                <a:solidFill>
                  <a:schemeClr val="bg1"/>
                </a:solidFill>
                <a:latin typeface="Arial Black" panose="020B0A04020102020204" pitchFamily="34" charset="0"/>
              </a:rPr>
              <a:t>If PgAdmin is not cooperating.  </a:t>
            </a:r>
          </a:p>
          <a:p>
            <a:r>
              <a:rPr lang="en-US" sz="2000" b="1" dirty="0">
                <a:solidFill>
                  <a:schemeClr val="bg1"/>
                </a:solidFill>
                <a:latin typeface="Arial Black" panose="020B0A04020102020204" pitchFamily="34" charset="0"/>
              </a:rPr>
              <a:t>After waiting and clicking, </a:t>
            </a:r>
          </a:p>
          <a:p>
            <a:r>
              <a:rPr lang="en-US" sz="2000" b="1" dirty="0">
                <a:solidFill>
                  <a:schemeClr val="bg1"/>
                </a:solidFill>
                <a:latin typeface="Arial Black" panose="020B0A04020102020204" pitchFamily="34" charset="0"/>
              </a:rPr>
              <a:t>if it does not come up.</a:t>
            </a:r>
          </a:p>
          <a:p>
            <a:r>
              <a:rPr lang="en-US" sz="2000" b="1" dirty="0">
                <a:solidFill>
                  <a:schemeClr val="bg1"/>
                </a:solidFill>
                <a:latin typeface="Arial Black" panose="020B0A04020102020204" pitchFamily="34" charset="0"/>
              </a:rPr>
              <a:t>Click on the lightning bolt </a:t>
            </a:r>
          </a:p>
          <a:p>
            <a:r>
              <a:rPr lang="en-US" sz="2000" b="1" dirty="0">
                <a:solidFill>
                  <a:schemeClr val="bg1"/>
                </a:solidFill>
                <a:latin typeface="Arial Black" panose="020B0A04020102020204" pitchFamily="34" charset="0"/>
              </a:rPr>
              <a:t>and choose Revert Machine.</a:t>
            </a:r>
          </a:p>
          <a:p>
            <a:r>
              <a:rPr lang="en-US" sz="2000" b="1" dirty="0">
                <a:solidFill>
                  <a:schemeClr val="bg1"/>
                </a:solidFill>
                <a:latin typeface="Arial Black" panose="020B0A04020102020204" pitchFamily="34" charset="0"/>
              </a:rPr>
              <a:t>Or you can try the Display </a:t>
            </a:r>
          </a:p>
          <a:p>
            <a:r>
              <a:rPr lang="en-US" sz="2000" b="1" dirty="0">
                <a:solidFill>
                  <a:schemeClr val="bg1"/>
                </a:solidFill>
                <a:latin typeface="Arial Black" panose="020B0A04020102020204" pitchFamily="34" charset="0"/>
              </a:rPr>
              <a:t>icon and toggle between </a:t>
            </a:r>
          </a:p>
          <a:p>
            <a:r>
              <a:rPr lang="en-US" sz="2000" b="1" dirty="0">
                <a:solidFill>
                  <a:schemeClr val="bg1"/>
                </a:solidFill>
                <a:latin typeface="Arial Black" panose="020B0A04020102020204" pitchFamily="34" charset="0"/>
              </a:rPr>
              <a:t>full screen and fit window.</a:t>
            </a:r>
          </a:p>
        </p:txBody>
      </p:sp>
    </p:spTree>
    <p:extLst>
      <p:ext uri="{BB962C8B-B14F-4D97-AF65-F5344CB8AC3E}">
        <p14:creationId xmlns:p14="http://schemas.microsoft.com/office/powerpoint/2010/main" val="1282400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A0474A-2465-8842-9C0A-1C6BD5534F0F}"/>
              </a:ext>
            </a:extLst>
          </p:cNvPr>
          <p:cNvPicPr>
            <a:picLocks noChangeAspect="1"/>
          </p:cNvPicPr>
          <p:nvPr/>
        </p:nvPicPr>
        <p:blipFill>
          <a:blip r:embed="rId3"/>
          <a:stretch>
            <a:fillRect/>
          </a:stretch>
        </p:blipFill>
        <p:spPr>
          <a:xfrm>
            <a:off x="0" y="353992"/>
            <a:ext cx="12192000" cy="6150015"/>
          </a:xfrm>
          <a:prstGeom prst="rect">
            <a:avLst/>
          </a:prstGeom>
        </p:spPr>
      </p:pic>
    </p:spTree>
    <p:extLst>
      <p:ext uri="{BB962C8B-B14F-4D97-AF65-F5344CB8AC3E}">
        <p14:creationId xmlns:p14="http://schemas.microsoft.com/office/powerpoint/2010/main" val="3267424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6" name="TextBox 5"/>
          <p:cNvSpPr txBox="1"/>
          <p:nvPr/>
        </p:nvSpPr>
        <p:spPr>
          <a:xfrm>
            <a:off x="2144111" y="1923393"/>
            <a:ext cx="18473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4" name="Picture 3">
            <a:extLst>
              <a:ext uri="{FF2B5EF4-FFF2-40B4-BE49-F238E27FC236}">
                <a16:creationId xmlns:a16="http://schemas.microsoft.com/office/drawing/2014/main" id="{33E58679-C523-4218-A66B-E1B14C8B9AD2}"/>
              </a:ext>
            </a:extLst>
          </p:cNvPr>
          <p:cNvPicPr>
            <a:picLocks noChangeAspect="1"/>
          </p:cNvPicPr>
          <p:nvPr/>
        </p:nvPicPr>
        <p:blipFill>
          <a:blip r:embed="rId4"/>
          <a:stretch>
            <a:fillRect/>
          </a:stretch>
        </p:blipFill>
        <p:spPr>
          <a:xfrm>
            <a:off x="2452508" y="1414273"/>
            <a:ext cx="5891392" cy="3257740"/>
          </a:xfrm>
          <a:prstGeom prst="rect">
            <a:avLst/>
          </a:prstGeom>
        </p:spPr>
      </p:pic>
      <p:sp>
        <p:nvSpPr>
          <p:cNvPr id="5" name="TextBox 4">
            <a:extLst>
              <a:ext uri="{FF2B5EF4-FFF2-40B4-BE49-F238E27FC236}">
                <a16:creationId xmlns:a16="http://schemas.microsoft.com/office/drawing/2014/main" id="{16259BD6-65E6-40F0-ACBF-DEDE61E39537}"/>
              </a:ext>
            </a:extLst>
          </p:cNvPr>
          <p:cNvSpPr txBox="1"/>
          <p:nvPr/>
        </p:nvSpPr>
        <p:spPr>
          <a:xfrm>
            <a:off x="2816352" y="438912"/>
            <a:ext cx="8479885" cy="369332"/>
          </a:xfrm>
          <a:prstGeom prst="rect">
            <a:avLst/>
          </a:prstGeom>
          <a:noFill/>
        </p:spPr>
        <p:txBody>
          <a:bodyPr wrap="none" rtlCol="0">
            <a:spAutoFit/>
          </a:bodyPr>
          <a:lstStyle/>
          <a:p>
            <a:r>
              <a:rPr lang="en-US" b="1" dirty="0">
                <a:solidFill>
                  <a:schemeClr val="bg1"/>
                </a:solidFill>
              </a:rPr>
              <a:t>If PgAdmin is not cooperating.  After waiting and clicking, if it does not come up</a:t>
            </a:r>
            <a:r>
              <a:rPr lang="en-US" dirty="0"/>
              <a:t>.</a:t>
            </a:r>
          </a:p>
        </p:txBody>
      </p:sp>
    </p:spTree>
    <p:extLst>
      <p:ext uri="{BB962C8B-B14F-4D97-AF65-F5344CB8AC3E}">
        <p14:creationId xmlns:p14="http://schemas.microsoft.com/office/powerpoint/2010/main" val="3137477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9275C-48F2-445C-9C58-819BF2E564AA}"/>
              </a:ext>
            </a:extLst>
          </p:cNvPr>
          <p:cNvSpPr txBox="1"/>
          <p:nvPr/>
        </p:nvSpPr>
        <p:spPr>
          <a:xfrm>
            <a:off x="655345" y="125767"/>
            <a:ext cx="11046952"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LOGICAL v. PHYSICAL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In the logical database we create the Entity (Enterprise) Relationship Model (ERM).  An ERM contains the flow of the data, often depicted by a Data Flow Diagram (DFD) and a Process Flow Diagram (PFD).  These designs will create a description of the tables (entities), indexes, views, and other needed items like procedures and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Then we create the Entity Relationship Diagram (ERD).  This is a schematic that shows the relationship between the entities such as 1:1, 1:M, M:N.  ERD tools like </a:t>
            </a:r>
            <a:r>
              <a:rPr kumimoji="0" lang="en-US" sz="1400" b="1" i="0" u="none" strike="noStrike" kern="1200" cap="none" spc="0" normalizeH="0" baseline="0" noProof="0" dirty="0" err="1">
                <a:ln>
                  <a:noFill/>
                </a:ln>
                <a:solidFill>
                  <a:srgbClr val="000000"/>
                </a:solidFill>
                <a:effectLst/>
                <a:uLnTx/>
                <a:uFillTx/>
                <a:latin typeface="Arial Black" panose="020B0A04020102020204" pitchFamily="34" charset="0"/>
                <a:ea typeface="+mn-ea"/>
                <a:cs typeface="+mn-cs"/>
              </a:rPr>
              <a:t>DbArtisan</a:t>
            </a: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ER Studio,  ERWIN, LucidChart.com and Rational Rose can be used not only to create the ERD but also the physical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The physical database contains the structures or containers such as tables, tablespaces, indexes, procedures, functions, views, triggers, Materialized Views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Physical Implementation of the Northwind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Arial Black" panose="020B0A04020102020204" pitchFamily="34" charset="0"/>
              </a:rPr>
              <a:t>DVD Rental: </a:t>
            </a:r>
            <a:r>
              <a:rPr lang="en-US" sz="1400" b="1" dirty="0">
                <a:solidFill>
                  <a:srgbClr val="000000"/>
                </a:solidFill>
                <a:latin typeface="Arial Black" panose="020B0A04020102020204" pitchFamily="34" charset="0"/>
                <a:hlinkClick r:id="rId4"/>
              </a:rPr>
              <a:t>https://www.postgresqltutorial.com/postgresql-getting-started/postgresql-sample-database/</a:t>
            </a:r>
            <a:endParaRPr lang="en-US" sz="1400" b="1" dirty="0">
              <a:solidFill>
                <a:srgbClr val="000000"/>
              </a:solidFill>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pic>
        <p:nvPicPr>
          <p:cNvPr id="5" name="Picture 4">
            <a:extLst>
              <a:ext uri="{FF2B5EF4-FFF2-40B4-BE49-F238E27FC236}">
                <a16:creationId xmlns:a16="http://schemas.microsoft.com/office/drawing/2014/main" id="{726D16DD-410A-445E-B1AE-14C9B618E49C}"/>
              </a:ext>
            </a:extLst>
          </p:cNvPr>
          <p:cNvPicPr>
            <a:picLocks noChangeAspect="1"/>
          </p:cNvPicPr>
          <p:nvPr/>
        </p:nvPicPr>
        <p:blipFill>
          <a:blip r:embed="rId5"/>
          <a:stretch>
            <a:fillRect/>
          </a:stretch>
        </p:blipFill>
        <p:spPr>
          <a:xfrm>
            <a:off x="3377995" y="4293833"/>
            <a:ext cx="3181350" cy="2438400"/>
          </a:xfrm>
          <a:prstGeom prst="rect">
            <a:avLst/>
          </a:prstGeom>
        </p:spPr>
      </p:pic>
    </p:spTree>
    <p:extLst>
      <p:ext uri="{BB962C8B-B14F-4D97-AF65-F5344CB8AC3E}">
        <p14:creationId xmlns:p14="http://schemas.microsoft.com/office/powerpoint/2010/main" val="4068953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39275C-48F2-445C-9C58-819BF2E564AA}"/>
              </a:ext>
            </a:extLst>
          </p:cNvPr>
          <p:cNvSpPr txBox="1"/>
          <p:nvPr/>
        </p:nvSpPr>
        <p:spPr>
          <a:xfrm>
            <a:off x="681978" y="90256"/>
            <a:ext cx="11046952" cy="54476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              </a:t>
            </a:r>
            <a:r>
              <a:rPr lang="en-US" sz="2400" b="1" dirty="0">
                <a:solidFill>
                  <a:srgbClr val="000000"/>
                </a:solidFill>
                <a:latin typeface="Arial Black" panose="020B0A04020102020204" pitchFamily="34" charset="0"/>
              </a:rPr>
              <a:t>TESTIMONIALS</a:t>
            </a:r>
            <a:endPar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a:p>
            <a:r>
              <a:rPr lang="en-US" sz="1200" b="1" dirty="0">
                <a:solidFill>
                  <a:schemeClr val="bg1"/>
                </a:solidFill>
                <a:latin typeface="Arial Black" panose="020B0A04020102020204" pitchFamily="34" charset="0"/>
              </a:rPr>
              <a:t>“ Thank you so much for the detailed tips in Webinar and the wonderful notes.”  AC . </a:t>
            </a:r>
          </a:p>
          <a:p>
            <a:endParaRPr lang="en-US" sz="1200" b="1" dirty="0">
              <a:solidFill>
                <a:schemeClr val="bg1"/>
              </a:solidFill>
              <a:latin typeface="Arial Black" panose="020B0A04020102020204" pitchFamily="34" charset="0"/>
            </a:endParaRPr>
          </a:p>
          <a:p>
            <a:endParaRPr lang="en-US" sz="1200" b="1" dirty="0">
              <a:solidFill>
                <a:schemeClr val="bg1"/>
              </a:solidFill>
              <a:latin typeface="Arial Black" panose="020B0A04020102020204" pitchFamily="34" charset="0"/>
            </a:endParaRPr>
          </a:p>
          <a:p>
            <a:r>
              <a:rPr lang="en-US" sz="1200" b="1" dirty="0">
                <a:solidFill>
                  <a:schemeClr val="bg1"/>
                </a:solidFill>
                <a:latin typeface="Arial Black" panose="020B0A04020102020204" pitchFamily="34" charset="0"/>
              </a:rPr>
              <a:t>“ really helped me to understand the concepts and pass the exam on the first attempt!”  Sharon B.</a:t>
            </a:r>
          </a:p>
          <a:p>
            <a:endParaRPr lang="en-US" sz="1200" b="1" dirty="0">
              <a:solidFill>
                <a:schemeClr val="bg1"/>
              </a:solidFill>
              <a:latin typeface="Arial Black" panose="020B0A04020102020204" pitchFamily="34" charset="0"/>
            </a:endParaRPr>
          </a:p>
          <a:p>
            <a:endParaRPr lang="en-US" sz="1200" b="1" dirty="0">
              <a:solidFill>
                <a:schemeClr val="bg1"/>
              </a:solidFill>
              <a:latin typeface="Arial Black" panose="020B0A04020102020204" pitchFamily="34" charset="0"/>
            </a:endParaRPr>
          </a:p>
          <a:p>
            <a:r>
              <a:rPr lang="en-US" sz="1200" b="1" dirty="0">
                <a:solidFill>
                  <a:schemeClr val="bg1"/>
                </a:solidFill>
                <a:latin typeface="Arial Black" panose="020B0A04020102020204" pitchFamily="34" charset="0"/>
              </a:rPr>
              <a:t>“I can’t believe how the webinars really helped me understand databases!” Mark F.</a:t>
            </a:r>
          </a:p>
          <a:p>
            <a:endParaRPr lang="en-US" sz="1200" b="1" dirty="0">
              <a:solidFill>
                <a:schemeClr val="bg1"/>
              </a:solidFill>
              <a:latin typeface="Arial Black" panose="020B0A04020102020204" pitchFamily="34" charset="0"/>
            </a:endParaRPr>
          </a:p>
          <a:p>
            <a:endParaRPr lang="en-US" sz="1200" b="1" dirty="0">
              <a:solidFill>
                <a:schemeClr val="bg1"/>
              </a:solidFill>
              <a:latin typeface="Arial Black" panose="020B0A04020102020204" pitchFamily="34" charset="0"/>
            </a:endParaRPr>
          </a:p>
          <a:p>
            <a:r>
              <a:rPr lang="en-US" sz="1200" b="1" dirty="0">
                <a:solidFill>
                  <a:schemeClr val="bg1"/>
                </a:solidFill>
                <a:latin typeface="Arial Black" panose="020B0A04020102020204" pitchFamily="34" charset="0"/>
              </a:rPr>
              <a:t>“Everybody should study these webinars.  They are exactly what you need to learn.” John C.</a:t>
            </a:r>
          </a:p>
          <a:p>
            <a:endParaRPr lang="en-US" sz="1200" b="1" dirty="0">
              <a:solidFill>
                <a:schemeClr val="bg1"/>
              </a:solidFill>
              <a:latin typeface="Arial Black" panose="020B0A04020102020204" pitchFamily="34" charset="0"/>
            </a:endParaRPr>
          </a:p>
          <a:p>
            <a:endParaRPr lang="en-US" sz="1200" b="1" dirty="0">
              <a:solidFill>
                <a:schemeClr val="bg1"/>
              </a:solidFill>
              <a:latin typeface="Arial Black" panose="020B0A04020102020204" pitchFamily="34" charset="0"/>
            </a:endParaRPr>
          </a:p>
          <a:p>
            <a:r>
              <a:rPr lang="en-US" sz="1200" b="1" dirty="0">
                <a:solidFill>
                  <a:schemeClr val="bg1"/>
                </a:solidFill>
                <a:latin typeface="Arial Black" panose="020B0A04020102020204" pitchFamily="34" charset="0"/>
              </a:rPr>
              <a:t>“I was lost.  I could not understand what they wanted.  Attended your Webinar and I passed!”  Riva K.</a:t>
            </a:r>
          </a:p>
          <a:p>
            <a:endParaRPr lang="en-US" sz="1200" b="1" dirty="0">
              <a:solidFill>
                <a:schemeClr val="bg1"/>
              </a:solidFill>
              <a:latin typeface="Arial Black" panose="020B0A04020102020204" pitchFamily="34" charset="0"/>
            </a:endParaRPr>
          </a:p>
          <a:p>
            <a:endParaRPr lang="en-US" sz="1200" b="1" dirty="0">
              <a:solidFill>
                <a:schemeClr val="bg1"/>
              </a:solidFill>
              <a:latin typeface="Arial Black" panose="020B0A04020102020204" pitchFamily="34" charset="0"/>
            </a:endParaRPr>
          </a:p>
          <a:p>
            <a:r>
              <a:rPr lang="en-US" sz="1200" b="1" dirty="0">
                <a:solidFill>
                  <a:schemeClr val="bg1"/>
                </a:solidFill>
                <a:latin typeface="Arial Black" panose="020B0A04020102020204" pitchFamily="34" charset="0"/>
              </a:rPr>
              <a:t>“The course material did not match the PA.  Once I saw Dr. Sewell’s videos then I got it!”  Shirley B.</a:t>
            </a:r>
          </a:p>
          <a:p>
            <a:endParaRPr lang="en-US" sz="1200" b="1" dirty="0">
              <a:solidFill>
                <a:schemeClr val="bg1"/>
              </a:solidFill>
              <a:latin typeface="Arial Black" panose="020B0A04020102020204" pitchFamily="34" charset="0"/>
            </a:endParaRPr>
          </a:p>
          <a:p>
            <a:endParaRPr lang="en-US" sz="1200" b="1" dirty="0">
              <a:solidFill>
                <a:schemeClr val="bg1"/>
              </a:solidFill>
              <a:latin typeface="Arial Black" panose="020B0A04020102020204" pitchFamily="34" charset="0"/>
            </a:endParaRPr>
          </a:p>
          <a:p>
            <a:r>
              <a:rPr lang="en-US" sz="1200" b="1" dirty="0">
                <a:solidFill>
                  <a:schemeClr val="bg1"/>
                </a:solidFill>
                <a:latin typeface="Arial Black" panose="020B0A04020102020204" pitchFamily="34" charset="0"/>
              </a:rPr>
              <a:t>“I love the presentations and learned more than from the book!  Thanks, Dr. Sewell!”  Max S.</a:t>
            </a:r>
          </a:p>
          <a:p>
            <a:endParaRPr lang="en-US" sz="1200" b="1" dirty="0">
              <a:solidFill>
                <a:schemeClr val="bg1"/>
              </a:solidFill>
              <a:latin typeface="Arial Black" panose="020B0A04020102020204" pitchFamily="34" charset="0"/>
            </a:endParaRPr>
          </a:p>
          <a:p>
            <a:endParaRPr lang="en-US" sz="1200" b="1" dirty="0">
              <a:solidFill>
                <a:schemeClr val="bg1"/>
              </a:solidFill>
              <a:latin typeface="Arial Black" panose="020B0A04020102020204" pitchFamily="34" charset="0"/>
            </a:endParaRPr>
          </a:p>
          <a:p>
            <a:r>
              <a:rPr lang="en-US" sz="1200" b="1" dirty="0">
                <a:solidFill>
                  <a:schemeClr val="bg1"/>
                </a:solidFill>
                <a:latin typeface="Arial Black" panose="020B0A04020102020204" pitchFamily="34" charset="0"/>
              </a:rPr>
              <a:t>“Your live presentations were instrumental to my passing this course.”  Bryan F.</a:t>
            </a:r>
          </a:p>
          <a:p>
            <a:endParaRPr lang="en-US" sz="1200" b="1" dirty="0">
              <a:solidFill>
                <a:schemeClr val="bg1"/>
              </a:solidFill>
              <a:latin typeface="Arial Black" panose="020B0A04020102020204" pitchFamily="34" charset="0"/>
            </a:endParaRPr>
          </a:p>
          <a:p>
            <a:endParaRPr lang="en-US" sz="1200" b="1" dirty="0">
              <a:solidFill>
                <a:schemeClr val="bg1"/>
              </a:solidFill>
              <a:latin typeface="Arial Black" panose="020B0A04020102020204" pitchFamily="34" charset="0"/>
            </a:endParaRPr>
          </a:p>
          <a:p>
            <a:r>
              <a:rPr lang="en-US" sz="1200" b="1" dirty="0">
                <a:solidFill>
                  <a:schemeClr val="bg1"/>
                </a:solidFill>
                <a:latin typeface="Arial Black" panose="020B0A04020102020204" pitchFamily="34" charset="0"/>
              </a:rPr>
              <a:t>“I really didn’t know where to start.  Your live webinars and videos are the best!”  Ravi G.</a:t>
            </a:r>
          </a:p>
        </p:txBody>
      </p:sp>
    </p:spTree>
    <p:extLst>
      <p:ext uri="{BB962C8B-B14F-4D97-AF65-F5344CB8AC3E}">
        <p14:creationId xmlns:p14="http://schemas.microsoft.com/office/powerpoint/2010/main" val="17877273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0283D-173E-4BBE-9E98-C76153BA725A}"/>
              </a:ext>
            </a:extLst>
          </p:cNvPr>
          <p:cNvPicPr>
            <a:picLocks noChangeAspect="1"/>
          </p:cNvPicPr>
          <p:nvPr/>
        </p:nvPicPr>
        <p:blipFill>
          <a:blip r:embed="rId3"/>
          <a:stretch>
            <a:fillRect/>
          </a:stretch>
        </p:blipFill>
        <p:spPr>
          <a:xfrm>
            <a:off x="12699" y="2038099"/>
            <a:ext cx="8197594" cy="4186238"/>
          </a:xfrm>
          <a:prstGeom prst="rect">
            <a:avLst/>
          </a:prstGeom>
        </p:spPr>
      </p:pic>
      <p:sp>
        <p:nvSpPr>
          <p:cNvPr id="4" name="TextBox 3">
            <a:extLst>
              <a:ext uri="{FF2B5EF4-FFF2-40B4-BE49-F238E27FC236}">
                <a16:creationId xmlns:a16="http://schemas.microsoft.com/office/drawing/2014/main" id="{BF3B6DD2-E967-4CEC-910B-400FFC5C8A88}"/>
              </a:ext>
            </a:extLst>
          </p:cNvPr>
          <p:cNvSpPr txBox="1"/>
          <p:nvPr/>
        </p:nvSpPr>
        <p:spPr>
          <a:xfrm>
            <a:off x="2608760" y="815662"/>
            <a:ext cx="5414496" cy="369332"/>
          </a:xfrm>
          <a:prstGeom prst="rect">
            <a:avLst/>
          </a:prstGeom>
          <a:noFill/>
        </p:spPr>
        <p:txBody>
          <a:bodyPr wrap="none" rtlCol="0">
            <a:spAutoFit/>
          </a:bodyPr>
          <a:lstStyle/>
          <a:p>
            <a:r>
              <a:rPr lang="en-US" b="1" dirty="0">
                <a:solidFill>
                  <a:schemeClr val="bg1"/>
                </a:solidFill>
                <a:latin typeface="Arial Black" panose="020B0A04020102020204" pitchFamily="34" charset="0"/>
              </a:rPr>
              <a:t>Don’t forget I am only a phone call, away</a:t>
            </a:r>
            <a:r>
              <a:rPr lang="en-US" b="1" dirty="0">
                <a:solidFill>
                  <a:schemeClr val="bg1"/>
                </a:solidFill>
                <a:latin typeface="Algerian" panose="04020705040A02060702" pitchFamily="82" charset="0"/>
              </a:rPr>
              <a:t>!</a:t>
            </a:r>
          </a:p>
        </p:txBody>
      </p:sp>
      <p:pic>
        <p:nvPicPr>
          <p:cNvPr id="1028" name="Picture 4">
            <a:extLst>
              <a:ext uri="{FF2B5EF4-FFF2-40B4-BE49-F238E27FC236}">
                <a16:creationId xmlns:a16="http://schemas.microsoft.com/office/drawing/2014/main" id="{07D741AF-D4E9-47F8-A5DE-605D9A469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095" y="1733299"/>
            <a:ext cx="4644324" cy="4795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FABFA14-4F6B-A2FB-F40D-428D909D0A99}"/>
              </a:ext>
            </a:extLst>
          </p:cNvPr>
          <p:cNvSpPr txBox="1"/>
          <p:nvPr/>
        </p:nvSpPr>
        <p:spPr>
          <a:xfrm>
            <a:off x="8788091" y="0"/>
            <a:ext cx="6339016" cy="1708160"/>
          </a:xfrm>
          <a:prstGeom prst="rect">
            <a:avLst/>
          </a:prstGeom>
          <a:noFill/>
        </p:spPr>
        <p:txBody>
          <a:bodyPr wrap="square">
            <a:spAutoFit/>
          </a:bodyPr>
          <a:lstStyle/>
          <a:p>
            <a:pPr marL="0" marR="0">
              <a:spcBef>
                <a:spcPts val="0"/>
              </a:spcBef>
              <a:spcAft>
                <a:spcPts val="0"/>
              </a:spcAft>
            </a:pPr>
            <a:r>
              <a:rPr lang="en-US" sz="1050" b="1" dirty="0">
                <a:solidFill>
                  <a:srgbClr val="002F51"/>
                </a:solidFill>
                <a:effectLst/>
                <a:latin typeface="Arial" panose="020B0604020202020204" pitchFamily="34" charset="0"/>
                <a:ea typeface="Times New Roman" panose="02020603050405020304" pitchFamily="18" charset="0"/>
                <a:cs typeface="Times New Roman" panose="02020603050405020304" pitchFamily="18" charset="0"/>
              </a:rPr>
              <a:t>Dr. William Sewell</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solidFill>
                  <a:srgbClr val="003057"/>
                </a:solidFill>
                <a:effectLst/>
                <a:latin typeface="Arial" panose="020B0604020202020204" pitchFamily="34" charset="0"/>
                <a:ea typeface="Times New Roman" panose="02020603050405020304" pitchFamily="18" charset="0"/>
                <a:cs typeface="Times New Roman" panose="02020603050405020304" pitchFamily="18" charset="0"/>
              </a:rPr>
              <a:t>Course Instructor</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solidFill>
                  <a:srgbClr val="003057"/>
                </a:solidFill>
                <a:effectLst/>
                <a:latin typeface="Arial" panose="020B0604020202020204" pitchFamily="34" charset="0"/>
                <a:ea typeface="Times New Roman" panose="02020603050405020304" pitchFamily="18" charset="0"/>
                <a:cs typeface="Times New Roman" panose="02020603050405020304" pitchFamily="18" charset="0"/>
              </a:rPr>
              <a:t>College of Information Technology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050" b="1" dirty="0">
                <a:solidFill>
                  <a:srgbClr val="327DA9"/>
                </a:solidFill>
                <a:effectLst/>
                <a:latin typeface="Arial" panose="020B0604020202020204" pitchFamily="34" charset="0"/>
                <a:ea typeface="Times New Roman" panose="02020603050405020304" pitchFamily="18" charset="0"/>
                <a:cs typeface="Times New Roman" panose="02020603050405020304" pitchFamily="18" charset="0"/>
              </a:rPr>
              <a:t>Western Governors University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877-435-7948 </a:t>
            </a:r>
            <a:r>
              <a:rPr lang="en-US" sz="1050" dirty="0" err="1">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ext</a:t>
            </a:r>
            <a:r>
              <a:rPr lang="en-US" sz="1050"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 5377 or </a:t>
            </a:r>
            <a:r>
              <a:rPr lang="en-US" sz="1050" u="none" strike="noStrike" dirty="0">
                <a:solidFill>
                  <a:srgbClr val="0066A2"/>
                </a:solidFill>
                <a:effectLst/>
                <a:latin typeface="Lato" panose="020F0502020204030203" pitchFamily="34" charset="0"/>
                <a:ea typeface="Times New Roman" panose="02020603050405020304" pitchFamily="18" charset="0"/>
                <a:cs typeface="Times New Roman" panose="02020603050405020304" pitchFamily="18" charset="0"/>
                <a:hlinkClick r:id="rId5"/>
              </a:rPr>
              <a:t>(385) 428-5377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Text me at: 954-802-2225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4001 South 700 East, Suite 700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solidFill>
                  <a:srgbClr val="636669"/>
                </a:solidFill>
                <a:effectLst/>
                <a:latin typeface="Arial" panose="020B0604020202020204" pitchFamily="34" charset="0"/>
                <a:ea typeface="Times New Roman" panose="02020603050405020304" pitchFamily="18" charset="0"/>
                <a:cs typeface="Times New Roman" panose="02020603050405020304" pitchFamily="18" charset="0"/>
              </a:rPr>
              <a:t>Salt Lake City, UT 84107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6"/>
              </a:rPr>
              <a:t>william.sewell@wgu.edu</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05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7"/>
              </a:rPr>
              <a:t>Appointments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4197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Leiden from the sky at night night">
            <a:extLst>
              <a:ext uri="{FF2B5EF4-FFF2-40B4-BE49-F238E27FC236}">
                <a16:creationId xmlns:a16="http://schemas.microsoft.com/office/drawing/2014/main" id="{DF38D9B3-F29C-4C0E-AE00-07729D7B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874" r="12874"/>
          <a:stretch/>
        </p:blipFill>
        <p:spPr bwMode="auto">
          <a:xfrm>
            <a:off x="4559968" y="10"/>
            <a:ext cx="7632032"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6" name="Freeform: Shape 10">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E6E762-178F-48B6-B43B-A562589F8303}"/>
              </a:ext>
            </a:extLst>
          </p:cNvPr>
          <p:cNvSpPr>
            <a:spLocks noGrp="1"/>
          </p:cNvSpPr>
          <p:nvPr>
            <p:ph type="ctrTitle"/>
          </p:nvPr>
        </p:nvSpPr>
        <p:spPr>
          <a:xfrm>
            <a:off x="765051" y="662400"/>
            <a:ext cx="3409200" cy="1492132"/>
          </a:xfrm>
        </p:spPr>
        <p:txBody>
          <a:bodyPr vert="horz" lIns="91440" tIns="45720" rIns="91440" bIns="45720" rtlCol="0" anchor="t">
            <a:normAutofit/>
          </a:bodyPr>
          <a:lstStyle/>
          <a:p>
            <a:pPr algn="l"/>
            <a:r>
              <a:rPr lang="en-US" sz="4400" dirty="0"/>
              <a:t>SQL Sunday</a:t>
            </a:r>
          </a:p>
        </p:txBody>
      </p:sp>
      <p:sp>
        <p:nvSpPr>
          <p:cNvPr id="3" name="Subtitle 2">
            <a:extLst>
              <a:ext uri="{FF2B5EF4-FFF2-40B4-BE49-F238E27FC236}">
                <a16:creationId xmlns:a16="http://schemas.microsoft.com/office/drawing/2014/main" id="{5B865A55-2EEB-40DC-915E-1D7E37380B49}"/>
              </a:ext>
            </a:extLst>
          </p:cNvPr>
          <p:cNvSpPr>
            <a:spLocks noGrp="1"/>
          </p:cNvSpPr>
          <p:nvPr>
            <p:ph type="subTitle" idx="1"/>
          </p:nvPr>
        </p:nvSpPr>
        <p:spPr>
          <a:xfrm>
            <a:off x="765051" y="2286000"/>
            <a:ext cx="3409200" cy="3844800"/>
          </a:xfrm>
        </p:spPr>
        <p:txBody>
          <a:bodyPr vert="horz" lIns="91440" tIns="45720" rIns="91440" bIns="45720" rtlCol="0">
            <a:normAutofit/>
          </a:bodyPr>
          <a:lstStyle/>
          <a:p>
            <a:pPr indent="-228600" algn="l">
              <a:buFont typeface="Arial" panose="020B0604020202020204" pitchFamily="34" charset="0"/>
              <a:buChar char="•"/>
            </a:pPr>
            <a:r>
              <a:rPr lang="en-US" sz="2000" b="1" dirty="0">
                <a:solidFill>
                  <a:schemeClr val="tx1">
                    <a:alpha val="60000"/>
                  </a:schemeClr>
                </a:solidFill>
              </a:rPr>
              <a:t>D205 SQL for Data Analytics</a:t>
            </a:r>
          </a:p>
          <a:p>
            <a:pPr indent="-228600" algn="l">
              <a:buFont typeface="Arial" panose="020B0604020202020204" pitchFamily="34" charset="0"/>
              <a:buChar char="•"/>
            </a:pPr>
            <a:r>
              <a:rPr lang="en-US" sz="2000" b="1" dirty="0">
                <a:solidFill>
                  <a:schemeClr val="tx1">
                    <a:alpha val="60000"/>
                  </a:schemeClr>
                </a:solidFill>
              </a:rPr>
              <a:t>Postgres database</a:t>
            </a:r>
          </a:p>
          <a:p>
            <a:pPr indent="-228600" algn="l">
              <a:buFont typeface="Arial" panose="020B0604020202020204" pitchFamily="34" charset="0"/>
              <a:buChar char="•"/>
            </a:pPr>
            <a:endParaRPr lang="en-US" sz="2000" dirty="0">
              <a:solidFill>
                <a:schemeClr val="tx1">
                  <a:alpha val="60000"/>
                </a:schemeClr>
              </a:solidFill>
            </a:endParaRPr>
          </a:p>
        </p:txBody>
      </p:sp>
    </p:spTree>
    <p:extLst>
      <p:ext uri="{BB962C8B-B14F-4D97-AF65-F5344CB8AC3E}">
        <p14:creationId xmlns:p14="http://schemas.microsoft.com/office/powerpoint/2010/main" val="2530838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662773-9717-E0DF-28DD-E89EBD55B4ED}"/>
              </a:ext>
            </a:extLst>
          </p:cNvPr>
          <p:cNvPicPr>
            <a:picLocks noChangeAspect="1"/>
          </p:cNvPicPr>
          <p:nvPr/>
        </p:nvPicPr>
        <p:blipFill>
          <a:blip r:embed="rId3"/>
          <a:stretch>
            <a:fillRect/>
          </a:stretch>
        </p:blipFill>
        <p:spPr>
          <a:xfrm>
            <a:off x="0" y="0"/>
            <a:ext cx="12192000" cy="3056434"/>
          </a:xfrm>
          <a:prstGeom prst="rect">
            <a:avLst/>
          </a:prstGeom>
        </p:spPr>
      </p:pic>
      <p:pic>
        <p:nvPicPr>
          <p:cNvPr id="6" name="Picture 5">
            <a:extLst>
              <a:ext uri="{FF2B5EF4-FFF2-40B4-BE49-F238E27FC236}">
                <a16:creationId xmlns:a16="http://schemas.microsoft.com/office/drawing/2014/main" id="{47F7C0FF-8454-D738-097D-DBD9C41902C1}"/>
              </a:ext>
            </a:extLst>
          </p:cNvPr>
          <p:cNvPicPr>
            <a:picLocks noChangeAspect="1"/>
          </p:cNvPicPr>
          <p:nvPr/>
        </p:nvPicPr>
        <p:blipFill>
          <a:blip r:embed="rId4"/>
          <a:stretch>
            <a:fillRect/>
          </a:stretch>
        </p:blipFill>
        <p:spPr>
          <a:xfrm>
            <a:off x="173182" y="3056434"/>
            <a:ext cx="5456834" cy="3920836"/>
          </a:xfrm>
          <a:prstGeom prst="rect">
            <a:avLst/>
          </a:prstGeom>
        </p:spPr>
      </p:pic>
      <p:pic>
        <p:nvPicPr>
          <p:cNvPr id="8" name="Picture 7">
            <a:extLst>
              <a:ext uri="{FF2B5EF4-FFF2-40B4-BE49-F238E27FC236}">
                <a16:creationId xmlns:a16="http://schemas.microsoft.com/office/drawing/2014/main" id="{AB220355-6B56-F909-2C11-B8BC36262588}"/>
              </a:ext>
            </a:extLst>
          </p:cNvPr>
          <p:cNvPicPr>
            <a:picLocks noChangeAspect="1"/>
          </p:cNvPicPr>
          <p:nvPr/>
        </p:nvPicPr>
        <p:blipFill>
          <a:blip r:embed="rId5"/>
          <a:stretch>
            <a:fillRect/>
          </a:stretch>
        </p:blipFill>
        <p:spPr>
          <a:xfrm>
            <a:off x="5540231" y="2983344"/>
            <a:ext cx="5265177" cy="3544743"/>
          </a:xfrm>
          <a:prstGeom prst="rect">
            <a:avLst/>
          </a:prstGeom>
        </p:spPr>
      </p:pic>
    </p:spTree>
    <p:extLst>
      <p:ext uri="{BB962C8B-B14F-4D97-AF65-F5344CB8AC3E}">
        <p14:creationId xmlns:p14="http://schemas.microsoft.com/office/powerpoint/2010/main" val="337631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6E7E13-BC5A-4F92-83A3-FB79B7F418B3}"/>
              </a:ext>
            </a:extLst>
          </p:cNvPr>
          <p:cNvSpPr txBox="1"/>
          <p:nvPr/>
        </p:nvSpPr>
        <p:spPr>
          <a:xfrm>
            <a:off x="961191" y="407564"/>
            <a:ext cx="10637592"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left </a:t>
            </a:r>
            <a:r>
              <a:rPr kumimoji="0" lang="en-US" sz="2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Bringing PgAdmin back to life and Saving your session</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 the right side, click the three parallel bars to save your session.’</a:t>
            </a:r>
          </a:p>
        </p:txBody>
      </p:sp>
      <p:sp>
        <p:nvSpPr>
          <p:cNvPr id="11" name="TextBox 10">
            <a:extLst>
              <a:ext uri="{FF2B5EF4-FFF2-40B4-BE49-F238E27FC236}">
                <a16:creationId xmlns:a16="http://schemas.microsoft.com/office/drawing/2014/main" id="{AD52D62E-5D56-4E13-BF23-BAD99AA9CC2A}"/>
              </a:ext>
            </a:extLst>
          </p:cNvPr>
          <p:cNvSpPr txBox="1"/>
          <p:nvPr/>
        </p:nvSpPr>
        <p:spPr>
          <a:xfrm>
            <a:off x="1656289" y="1179605"/>
            <a:ext cx="103140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Bringing PgAdmin back to life and Saving your session.</a:t>
            </a:r>
          </a:p>
        </p:txBody>
      </p:sp>
      <p:pic>
        <p:nvPicPr>
          <p:cNvPr id="5" name="Picture 4">
            <a:extLst>
              <a:ext uri="{FF2B5EF4-FFF2-40B4-BE49-F238E27FC236}">
                <a16:creationId xmlns:a16="http://schemas.microsoft.com/office/drawing/2014/main" id="{03D028ED-CAF2-4973-A4C1-6062E6D98282}"/>
              </a:ext>
            </a:extLst>
          </p:cNvPr>
          <p:cNvPicPr>
            <a:picLocks noChangeAspect="1"/>
          </p:cNvPicPr>
          <p:nvPr/>
        </p:nvPicPr>
        <p:blipFill>
          <a:blip r:embed="rId3"/>
          <a:stretch>
            <a:fillRect/>
          </a:stretch>
        </p:blipFill>
        <p:spPr>
          <a:xfrm>
            <a:off x="0" y="478192"/>
            <a:ext cx="12192000" cy="5901616"/>
          </a:xfrm>
          <a:prstGeom prst="rect">
            <a:avLst/>
          </a:prstGeom>
        </p:spPr>
      </p:pic>
    </p:spTree>
    <p:extLst>
      <p:ext uri="{BB962C8B-B14F-4D97-AF65-F5344CB8AC3E}">
        <p14:creationId xmlns:p14="http://schemas.microsoft.com/office/powerpoint/2010/main" val="3761310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62C25E-7825-437B-A0F7-1D490F24C9D2}"/>
              </a:ext>
            </a:extLst>
          </p:cNvPr>
          <p:cNvPicPr>
            <a:picLocks noChangeAspect="1"/>
          </p:cNvPicPr>
          <p:nvPr/>
        </p:nvPicPr>
        <p:blipFill>
          <a:blip r:embed="rId3"/>
          <a:stretch>
            <a:fillRect/>
          </a:stretch>
        </p:blipFill>
        <p:spPr>
          <a:xfrm>
            <a:off x="37673" y="0"/>
            <a:ext cx="12116653" cy="6858000"/>
          </a:xfrm>
          <a:prstGeom prst="rect">
            <a:avLst/>
          </a:prstGeom>
        </p:spPr>
      </p:pic>
    </p:spTree>
    <p:extLst>
      <p:ext uri="{BB962C8B-B14F-4D97-AF65-F5344CB8AC3E}">
        <p14:creationId xmlns:p14="http://schemas.microsoft.com/office/powerpoint/2010/main" val="3061926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931FE8-E8F3-437E-8BF1-EC3374D497FA}"/>
              </a:ext>
            </a:extLst>
          </p:cNvPr>
          <p:cNvPicPr>
            <a:picLocks noChangeAspect="1"/>
          </p:cNvPicPr>
          <p:nvPr/>
        </p:nvPicPr>
        <p:blipFill>
          <a:blip r:embed="rId3"/>
          <a:stretch>
            <a:fillRect/>
          </a:stretch>
        </p:blipFill>
        <p:spPr>
          <a:xfrm>
            <a:off x="0" y="191836"/>
            <a:ext cx="12192000" cy="6474327"/>
          </a:xfrm>
          <a:prstGeom prst="rect">
            <a:avLst/>
          </a:prstGeom>
        </p:spPr>
      </p:pic>
    </p:spTree>
    <p:extLst>
      <p:ext uri="{BB962C8B-B14F-4D97-AF65-F5344CB8AC3E}">
        <p14:creationId xmlns:p14="http://schemas.microsoft.com/office/powerpoint/2010/main" val="1470937381"/>
      </p:ext>
    </p:extLst>
  </p:cSld>
  <p:clrMapOvr>
    <a:masterClrMapping/>
  </p:clrMapOvr>
</p:sld>
</file>

<file path=ppt/theme/theme1.xml><?xml version="1.0" encoding="utf-8"?>
<a:theme xmlns:a="http://schemas.openxmlformats.org/drawingml/2006/main" name="PebbleVTI">
  <a:themeElements>
    <a:clrScheme name="AnalogousFromRegularSeedLeftStep">
      <a:dk1>
        <a:srgbClr val="000000"/>
      </a:dk1>
      <a:lt1>
        <a:srgbClr val="FFFFFF"/>
      </a:lt1>
      <a:dk2>
        <a:srgbClr val="243A41"/>
      </a:dk2>
      <a:lt2>
        <a:srgbClr val="E3E8E2"/>
      </a:lt2>
      <a:accent1>
        <a:srgbClr val="D129E7"/>
      </a:accent1>
      <a:accent2>
        <a:srgbClr val="8438DB"/>
      </a:accent2>
      <a:accent3>
        <a:srgbClr val="544BEB"/>
      </a:accent3>
      <a:accent4>
        <a:srgbClr val="1B5FD6"/>
      </a:accent4>
      <a:accent5>
        <a:srgbClr val="25B1D8"/>
      </a:accent5>
      <a:accent6>
        <a:srgbClr val="14B998"/>
      </a:accent6>
      <a:hlink>
        <a:srgbClr val="3C9431"/>
      </a:hlink>
      <a:folHlink>
        <a:srgbClr val="828282"/>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17545</TotalTime>
  <Words>4176</Words>
  <Application>Microsoft Office PowerPoint</Application>
  <PresentationFormat>Widescreen</PresentationFormat>
  <Paragraphs>592</Paragraphs>
  <Slides>54</Slides>
  <Notes>54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54</vt:i4>
      </vt:variant>
    </vt:vector>
  </HeadingPairs>
  <TitlesOfParts>
    <vt:vector size="70" baseType="lpstr">
      <vt:lpstr>Calibri</vt:lpstr>
      <vt:lpstr>Arial Nova</vt:lpstr>
      <vt:lpstr>Tw Cen MT</vt:lpstr>
      <vt:lpstr>Arial</vt:lpstr>
      <vt:lpstr>Arial Black</vt:lpstr>
      <vt:lpstr>Verdana</vt:lpstr>
      <vt:lpstr>Aharoni</vt:lpstr>
      <vt:lpstr>Avenir Next LT Pro</vt:lpstr>
      <vt:lpstr>Sitka Subheading</vt:lpstr>
      <vt:lpstr>Algerian</vt:lpstr>
      <vt:lpstr>Calibri Light</vt:lpstr>
      <vt:lpstr>Lato</vt:lpstr>
      <vt:lpstr>Times New Roman</vt:lpstr>
      <vt:lpstr>Avenir Next LT Pro Light</vt:lpstr>
      <vt:lpstr>PebbleVTI</vt:lpstr>
      <vt:lpstr>Office Theme</vt:lpstr>
      <vt:lpstr>SQL Sunday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Sunday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Sunday</dc:title>
  <dc:creator>William Sewell</dc:creator>
  <cp:lastModifiedBy>William Sewell</cp:lastModifiedBy>
  <cp:revision>14</cp:revision>
  <dcterms:created xsi:type="dcterms:W3CDTF">2020-08-11T19:20:43Z</dcterms:created>
  <dcterms:modified xsi:type="dcterms:W3CDTF">2023-09-10T22:50:00Z</dcterms:modified>
</cp:coreProperties>
</file>